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3"/>
  </p:notesMasterIdLst>
  <p:sldIdLst>
    <p:sldId id="281"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82" r:id="rId22"/>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Candara" panose="020E050203030302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
      <p:font typeface="Open Sans" panose="020B060402020202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igfqTF+VpWNBIzMwH/A7VmFhFkN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53"/>
  </p:normalViewPr>
  <p:slideViewPr>
    <p:cSldViewPr snapToGrid="0" snapToObjects="1">
      <p:cViewPr varScale="1">
        <p:scale>
          <a:sx n="85" d="100"/>
          <a:sy n="85" d="100"/>
        </p:scale>
        <p:origin x="105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nl-B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9249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BE" sz="1800" b="0" i="0">
                <a:solidFill>
                  <a:srgbClr val="374151"/>
                </a:solidFill>
                <a:latin typeface="Arial"/>
                <a:ea typeface="Arial"/>
                <a:cs typeface="Arial"/>
                <a:sym typeface="Arial"/>
              </a:rPr>
              <a:t>Let's summarise the key principles of gamification: user engagement, motivation, reward, achievement, challenge, and learning. By incorporating these principles into educational experiences, we can create engaging, motivating, and effective learning environments that empower learners and foster their growth.</a:t>
            </a:r>
            <a:endParaRPr sz="1800"/>
          </a:p>
          <a:p>
            <a:pPr marL="0" lvl="0" indent="0" algn="l" rtl="0">
              <a:lnSpc>
                <a:spcPct val="115000"/>
              </a:lnSpc>
              <a:spcBef>
                <a:spcPts val="600"/>
              </a:spcBef>
              <a:spcAft>
                <a:spcPts val="0"/>
              </a:spcAft>
              <a:buNone/>
            </a:pPr>
            <a:endParaRPr sz="1800">
              <a:latin typeface="Calibri"/>
              <a:ea typeface="Calibri"/>
              <a:cs typeface="Calibri"/>
              <a:sym typeface="Calibri"/>
            </a:endParaRPr>
          </a:p>
        </p:txBody>
      </p:sp>
      <p:sp>
        <p:nvSpPr>
          <p:cNvPr id="207" name="Google Shape;20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Now that we've explored the main principles, let's discuss the advantages of gamification in education.</a:t>
            </a:r>
            <a:endParaRPr sz="1800">
              <a:latin typeface="Calibri"/>
              <a:ea typeface="Calibri"/>
              <a:cs typeface="Calibri"/>
              <a:sym typeface="Calibri"/>
            </a:endParaRPr>
          </a:p>
        </p:txBody>
      </p:sp>
      <p:sp>
        <p:nvSpPr>
          <p:cNvPr id="222" name="Google Shape;22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The first advantage is increased engagement. Gamification captures learners' attention and motivates them to actively participate in their learning journey. By turning lessons into interactive experiences, learners become more engrossed in the content and are more likely to retain information and develop a deeper understanding.</a:t>
            </a:r>
            <a:endParaRPr sz="1800">
              <a:latin typeface="Calibri"/>
              <a:ea typeface="Calibri"/>
              <a:cs typeface="Calibri"/>
              <a:sym typeface="Calibri"/>
            </a:endParaRPr>
          </a:p>
        </p:txBody>
      </p:sp>
      <p:sp>
        <p:nvSpPr>
          <p:cNvPr id="230" name="Google Shape;23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Gamification also improves information retention. When learners are actively engaged and invested in the learning process, they are more likely to remember and apply what they've learned. By connecting concepts to interactive experiences and providing immediate feedback, gamification enhances long-term memory and retrieval.</a:t>
            </a:r>
            <a:endParaRPr sz="1800">
              <a:latin typeface="Calibri"/>
              <a:ea typeface="Calibri"/>
              <a:cs typeface="Calibri"/>
              <a:sym typeface="Calibri"/>
            </a:endParaRPr>
          </a:p>
        </p:txBody>
      </p:sp>
      <p:sp>
        <p:nvSpPr>
          <p:cNvPr id="240" name="Google Shape;240;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Personalised learning is another advantage of gamification. Games can adapt to individual learners' needs, offering tailored experiences and challenges based on their skill level and progress. This allows learners to learn at their own pace, address their specific areas of improvement, and experience a sense of autonomy and agency in their learning journey.</a:t>
            </a:r>
            <a:endParaRPr sz="1800">
              <a:latin typeface="Calibri"/>
              <a:ea typeface="Calibri"/>
              <a:cs typeface="Calibri"/>
              <a:sym typeface="Calibri"/>
            </a:endParaRPr>
          </a:p>
        </p:txBody>
      </p:sp>
      <p:sp>
        <p:nvSpPr>
          <p:cNvPr id="251" name="Google Shape;25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Gamification also taps into learners' intrinsic motivation. By incorporating elements such as goals, rewards, and progression, gamification sparks learners' curiosity, fuels their desire to achieve, and cultivates a positive attitude towards learning. Learners become more self-driven and enthusiastic about acquiring new knowledge and skills.</a:t>
            </a:r>
            <a:endParaRPr sz="1800">
              <a:latin typeface="Calibri"/>
              <a:ea typeface="Calibri"/>
              <a:cs typeface="Calibri"/>
              <a:sym typeface="Calibri"/>
            </a:endParaRPr>
          </a:p>
        </p:txBody>
      </p:sp>
      <p:sp>
        <p:nvSpPr>
          <p:cNvPr id="263" name="Google Shape;263;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Immediate feedback is another advantage of gamification. Learners receive instant feedback on their performance, allowing them to identify their mistakes, reinforce correct understanding, and make immediate adjustments. This helps learners build confidence, learn from their errors, and continuously improve their skills.</a:t>
            </a:r>
            <a:endParaRPr sz="1800">
              <a:latin typeface="Calibri"/>
              <a:ea typeface="Calibri"/>
              <a:cs typeface="Calibri"/>
              <a:sym typeface="Calibri"/>
            </a:endParaRPr>
          </a:p>
        </p:txBody>
      </p:sp>
      <p:sp>
        <p:nvSpPr>
          <p:cNvPr id="276" name="Google Shape;27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nl-BE" sz="1800">
                <a:latin typeface="Calibri"/>
                <a:ea typeface="Calibri"/>
                <a:cs typeface="Calibri"/>
                <a:sym typeface="Calibri"/>
              </a:rPr>
              <a:t>There are many examples of successful gamification in educational contexts. We're going to explore two examples of gamification in educational settings: Duolingo and Minecraft for Education.</a:t>
            </a:r>
            <a:endParaRPr sz="1800">
              <a:latin typeface="Calibri"/>
              <a:ea typeface="Calibri"/>
              <a:cs typeface="Calibri"/>
              <a:sym typeface="Calibri"/>
            </a:endParaRPr>
          </a:p>
        </p:txBody>
      </p:sp>
      <p:sp>
        <p:nvSpPr>
          <p:cNvPr id="290" name="Google Shape;29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Let's start with Duolingo, an innovative language-learning app that revolutionizes the experience. It seamlessly integrates game elements for an immersive and interactive environment. One key aspect is Duolingo's clear goals. Learners can personalize their objectives, tracking progress and staying motivated. As learners advance, they earn experience points unlocking new content. This sense of achievement makes learning engaging and fulfilling. Visual representations show progress through levels, skills, and completed lessons. Rewards are crucial in Duolingo, motivating learners with virtual badges, streaks, and achievements. These incentives reinforce positive behaviours and celebrate dedication and progress. Duolingo also fosters engagement through competition. Learners can compete with friends or others, comparing progress and adding excitement to the experience.</a:t>
            </a:r>
            <a:endParaRPr sz="1800">
              <a:latin typeface="Calibri"/>
              <a:ea typeface="Calibri"/>
              <a:cs typeface="Calibri"/>
              <a:sym typeface="Calibri"/>
            </a:endParaRPr>
          </a:p>
        </p:txBody>
      </p:sp>
      <p:sp>
        <p:nvSpPr>
          <p:cNvPr id="307" name="Google Shape;307;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nl-BE" sz="1800">
                <a:latin typeface="Calibri"/>
                <a:ea typeface="Calibri"/>
                <a:cs typeface="Calibri"/>
                <a:sym typeface="Calibri"/>
              </a:rPr>
              <a:t>Now, let's explore Minecraft for Education, a popular sandbox game adapted for education. It offers an immersive learning environment that fosters creativity and problem-solving skills. In Minecraft, students build and explore virtual worlds, unleashing their imagination. They construct structures, landscapes, and civilizations, boosting creativity and spatial awareness. For history, they recreate events and gain deeper insights. Collaboration is key in Minecraft for Education. Students work together, developing teamwork, communication, and cooperation skills. Gamified challenges add excitement. Teachers create quests that require knowledge and problem-solving. In science, students conduct experiments within the dynamic Minecraft environment. Immediate feedback is a strength. Learners learn from mistakes, iterate, and improve. This fosters critical thinking and resilience. Minecraft for Education provides an immersive and interactive learning experience. It promotes creativity, collaboration, gamified challenges, and feedback for enjoyable and educational learning.</a:t>
            </a:r>
            <a:endParaRPr sz="1800">
              <a:latin typeface="Calibri"/>
              <a:ea typeface="Calibri"/>
              <a:cs typeface="Calibri"/>
              <a:sym typeface="Calibri"/>
            </a:endParaRPr>
          </a:p>
        </p:txBody>
      </p:sp>
      <p:sp>
        <p:nvSpPr>
          <p:cNvPr id="320" name="Google Shape;320;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Let's start with the definition of gamification.</a:t>
            </a:r>
            <a:endParaRPr sz="1800">
              <a:latin typeface="Calibri"/>
              <a:ea typeface="Calibri"/>
              <a:cs typeface="Calibri"/>
              <a:sym typeface="Calibri"/>
            </a:endParaRPr>
          </a:p>
          <a:p>
            <a:pPr marL="0" lvl="0" indent="0" algn="l" rtl="0">
              <a:lnSpc>
                <a:spcPct val="115000"/>
              </a:lnSpc>
              <a:spcBef>
                <a:spcPts val="1600"/>
              </a:spcBef>
              <a:spcAft>
                <a:spcPts val="0"/>
              </a:spcAft>
              <a:buNone/>
            </a:pPr>
            <a:r>
              <a:rPr lang="nl-BE" sz="1800">
                <a:latin typeface="Calibri"/>
                <a:ea typeface="Calibri"/>
                <a:cs typeface="Calibri"/>
                <a:sym typeface="Calibri"/>
              </a:rPr>
              <a:t>Gamification is the process of using game design principles and mechanics to engage and motivate people in non-game contexts, such as learning environments. It involves applying game mechanics, such as points, levels, and rewards, to make learning more fun, interactive, and engaging. So we can conclude that gamification is in fact a powerful technique that combines elements of game design with educational content, making the learning experience engaging and immersive.</a:t>
            </a:r>
            <a:endParaRPr/>
          </a:p>
          <a:p>
            <a:pPr marL="0" marR="0" lvl="0" indent="0" algn="l" rtl="0">
              <a:lnSpc>
                <a:spcPct val="115000"/>
              </a:lnSpc>
              <a:spcBef>
                <a:spcPts val="1600"/>
              </a:spcBef>
              <a:spcAft>
                <a:spcPts val="0"/>
              </a:spcAft>
              <a:buClr>
                <a:schemeClr val="dk1"/>
              </a:buClr>
              <a:buSzPts val="1800"/>
              <a:buFont typeface="Calibri"/>
              <a:buNone/>
            </a:pPr>
            <a:r>
              <a:rPr lang="nl-BE" sz="1800">
                <a:latin typeface="Calibri"/>
                <a:ea typeface="Calibri"/>
                <a:cs typeface="Calibri"/>
                <a:sym typeface="Calibri"/>
              </a:rPr>
              <a:t>Imagine you're learning a new language. Instead of traditional textbooks and endless vocabulary lists, you enter a virtual world where you explore interactive scenarios, solve puzzles, and engage in language-related quests. This is an example of gamification in action. By incorporating game mechanics and principles into the learning process, gamification transforms mundane tasks into exciting challenges.</a:t>
            </a:r>
            <a:endParaRPr sz="1800">
              <a:latin typeface="Calibri"/>
              <a:ea typeface="Calibri"/>
              <a:cs typeface="Calibri"/>
              <a:sym typeface="Calibri"/>
            </a:endParaRPr>
          </a:p>
          <a:p>
            <a:pPr marL="0" lvl="0" indent="0" algn="l" rtl="0">
              <a:spcBef>
                <a:spcPts val="1000"/>
              </a:spcBef>
              <a:spcAft>
                <a:spcPts val="0"/>
              </a:spcAft>
              <a:buNone/>
            </a:pPr>
            <a:endParaRPr/>
          </a:p>
        </p:txBody>
      </p:sp>
      <p:sp>
        <p:nvSpPr>
          <p:cNvPr id="104" name="Google Shape;10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In conclusion, gamification is a powerful tool to engage and motivate learners in learning situations. By applying principles and mechanisms of gamification, teachers can create immersive and interactive learning experiences that cater to different learning styles and abilities.</a:t>
            </a:r>
            <a:endParaRPr sz="1800">
              <a:latin typeface="Calibri"/>
              <a:ea typeface="Calibri"/>
              <a:cs typeface="Calibri"/>
              <a:sym typeface="Calibri"/>
            </a:endParaRPr>
          </a:p>
          <a:p>
            <a:pPr marL="0" lvl="0" indent="0" algn="l" rtl="0">
              <a:lnSpc>
                <a:spcPct val="115000"/>
              </a:lnSpc>
              <a:spcBef>
                <a:spcPts val="1600"/>
              </a:spcBef>
              <a:spcAft>
                <a:spcPts val="0"/>
              </a:spcAft>
              <a:buNone/>
            </a:pPr>
            <a:r>
              <a:rPr lang="nl-BE" sz="1800">
                <a:latin typeface="Calibri"/>
                <a:ea typeface="Calibri"/>
                <a:cs typeface="Calibri"/>
                <a:sym typeface="Calibri"/>
              </a:rPr>
              <a:t>In this video, we first learned about the key principles of gamification, namely user engagement, motivation, reward, achievement, challenge and learning. We then discussed the benefits of gamification, namely increased engagement, information retention improvement, personalised learning, intrinsic motivation and immediate feedback. It is important to know this information well as we continue working on this topic during the remainder of this module.</a:t>
            </a:r>
            <a:endParaRPr/>
          </a:p>
        </p:txBody>
      </p:sp>
      <p:sp>
        <p:nvSpPr>
          <p:cNvPr id="338" name="Google Shape;338;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2" name="Google Shape;21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2868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chemeClr val="dk1"/>
              </a:buClr>
              <a:buSzPts val="1800"/>
              <a:buFont typeface="Calibri"/>
              <a:buNone/>
            </a:pPr>
            <a:r>
              <a:rPr lang="nl-BE" sz="1800">
                <a:latin typeface="Calibri"/>
                <a:ea typeface="Calibri"/>
                <a:cs typeface="Calibri"/>
                <a:sym typeface="Calibri"/>
              </a:rPr>
              <a:t>Gamification is built on several key principles that make it effective. Let's explore them and understand how they can enhance your learning experience.</a:t>
            </a:r>
            <a:endParaRPr sz="1800">
              <a:latin typeface="Calibri"/>
              <a:ea typeface="Calibri"/>
              <a:cs typeface="Calibri"/>
              <a:sym typeface="Calibri"/>
            </a:endParaRPr>
          </a:p>
        </p:txBody>
      </p:sp>
      <p:sp>
        <p:nvSpPr>
          <p:cNvPr id="124" name="Google Shape;12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BE" sz="1800" b="0" i="0">
                <a:solidFill>
                  <a:srgbClr val="374151"/>
                </a:solidFill>
                <a:latin typeface="Arial"/>
                <a:ea typeface="Arial"/>
                <a:cs typeface="Arial"/>
                <a:sym typeface="Arial"/>
              </a:rPr>
              <a:t>The first principle of gamification is user engagement. Engaging learners is essential to keep them invested and excited about the learning experience by stimulating curiosity and active participation.</a:t>
            </a:r>
            <a:r>
              <a:rPr lang="nl-BE" sz="1800">
                <a:solidFill>
                  <a:srgbClr val="374151"/>
                </a:solidFill>
                <a:latin typeface="Arial"/>
                <a:ea typeface="Arial"/>
                <a:cs typeface="Arial"/>
                <a:sym typeface="Arial"/>
              </a:rPr>
              <a:t> </a:t>
            </a:r>
            <a:r>
              <a:rPr lang="nl-BE" sz="1800">
                <a:latin typeface="Calibri"/>
                <a:ea typeface="Calibri"/>
                <a:cs typeface="Calibri"/>
                <a:sym typeface="Calibri"/>
              </a:rPr>
              <a:t>For instance, in a history class, learners can explore virtual historical settings, interact with historical figures, and make decisions that impact the course of events.</a:t>
            </a:r>
            <a:endParaRPr sz="1800"/>
          </a:p>
        </p:txBody>
      </p:sp>
      <p:sp>
        <p:nvSpPr>
          <p:cNvPr id="132" name="Google Shape;13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BE" sz="1800" b="0" i="0">
                <a:solidFill>
                  <a:srgbClr val="374151"/>
                </a:solidFill>
                <a:latin typeface="Arial"/>
                <a:ea typeface="Arial"/>
                <a:cs typeface="Arial"/>
                <a:sym typeface="Arial"/>
              </a:rPr>
              <a:t>Motivation is a crucial principle of gamification. It involves tapping into learners' intrinsic and extrinsic motivators to encourage active participation and persistence. For instance, a mathematics learning platform can motivate students by offering virtual rewards, like badges or points, for completing quizzes or solving complex problems. This motivates learners to strive for improvement and achieve their goals.</a:t>
            </a:r>
            <a:endParaRPr sz="1800"/>
          </a:p>
          <a:p>
            <a:pPr marL="0" lvl="0" indent="0" algn="l" rtl="0">
              <a:lnSpc>
                <a:spcPct val="115000"/>
              </a:lnSpc>
              <a:spcBef>
                <a:spcPts val="600"/>
              </a:spcBef>
              <a:spcAft>
                <a:spcPts val="0"/>
              </a:spcAft>
              <a:buNone/>
            </a:pPr>
            <a:endParaRPr sz="1800">
              <a:latin typeface="Calibri"/>
              <a:ea typeface="Calibri"/>
              <a:cs typeface="Calibri"/>
              <a:sym typeface="Calibri"/>
            </a:endParaRPr>
          </a:p>
        </p:txBody>
      </p:sp>
      <p:sp>
        <p:nvSpPr>
          <p:cNvPr id="142" name="Google Shape;14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nl-BE" sz="1800">
                <a:latin typeface="Calibri"/>
                <a:ea typeface="Calibri"/>
                <a:cs typeface="Calibri"/>
                <a:sym typeface="Calibri"/>
              </a:rPr>
              <a:t>Rewards play a significant role in gamification. They provide learners with a sense of accomplishment and reinforce desired behaviours. In a coding course, learners can earn certificates or unlock new coding challenges as they progress. These rewards celebrate their achievements and provide a tangible representation of their growth, motivating them to continue learning.</a:t>
            </a:r>
            <a:endParaRPr/>
          </a:p>
        </p:txBody>
      </p:sp>
      <p:sp>
        <p:nvSpPr>
          <p:cNvPr id="153" name="Google Shape;15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BE" sz="1800" b="0" i="0">
                <a:solidFill>
                  <a:srgbClr val="374151"/>
                </a:solidFill>
                <a:latin typeface="Arial"/>
                <a:ea typeface="Arial"/>
                <a:cs typeface="Arial"/>
                <a:sym typeface="Arial"/>
              </a:rPr>
              <a:t>Achievements in gamification recognise and celebrate learners' milestones and accomplishments, fostering a sense of progress and success. In a science learning game, learners can unlock virtual badges or trophies when they demonstrate understanding of scientific concepts or complete experiments successfully. These achievements boost their confidence and encourage further exploration.</a:t>
            </a:r>
            <a:endParaRPr sz="1800"/>
          </a:p>
        </p:txBody>
      </p:sp>
      <p:sp>
        <p:nvSpPr>
          <p:cNvPr id="165" name="Google Shape;16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BE" sz="1800" b="0" i="0">
                <a:solidFill>
                  <a:srgbClr val="374151"/>
                </a:solidFill>
                <a:latin typeface="Arial"/>
                <a:ea typeface="Arial"/>
                <a:cs typeface="Arial"/>
                <a:sym typeface="Arial"/>
              </a:rPr>
              <a:t>Challenges are an integral part of gamification. They provide learners with opportunities to test their knowledge and skills in a stimulating and engaging way. Imagine a history learning platform where learners participate in historical quests or simulations. These challenges prompt learners to apply their knowledge, analyse situations, and make informed decisions, enhancing their understanding of historical events.</a:t>
            </a:r>
            <a:endParaRPr sz="1800"/>
          </a:p>
        </p:txBody>
      </p:sp>
      <p:sp>
        <p:nvSpPr>
          <p:cNvPr id="178" name="Google Shape;17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BE" sz="1800" b="0" i="0">
                <a:solidFill>
                  <a:srgbClr val="374151"/>
                </a:solidFill>
                <a:latin typeface="Arial"/>
                <a:ea typeface="Arial"/>
                <a:cs typeface="Arial"/>
                <a:sym typeface="Arial"/>
              </a:rPr>
              <a:t>Last but not least, gamification should always prioritize learning. The primary goal is to facilitate knowledge acquisition and skill development. A geography app can present learners with interactive maps, quizzes, and exploration activities that teach them about different countries, landmarks, and cultures. By actively participating in the game elements, learners absorb information and improve their geographical knowledge.</a:t>
            </a:r>
            <a:endParaRPr sz="1800"/>
          </a:p>
        </p:txBody>
      </p:sp>
      <p:sp>
        <p:nvSpPr>
          <p:cNvPr id="192" name="Google Shape;19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BE"/>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en object" type="obj">
  <p:cSld name="OBJECT">
    <p:spTree>
      <p:nvGrpSpPr>
        <p:cNvPr id="1" name="Shape 41"/>
        <p:cNvGrpSpPr/>
        <p:nvPr/>
      </p:nvGrpSpPr>
      <p:grpSpPr>
        <a:xfrm>
          <a:off x="0" y="0"/>
          <a:ext cx="0" cy="0"/>
          <a:chOff x="0" y="0"/>
          <a:chExt cx="0" cy="0"/>
        </a:xfrm>
      </p:grpSpPr>
      <p:sp>
        <p:nvSpPr>
          <p:cNvPr id="42" name="Google Shape;42;p25"/>
          <p:cNvSpPr/>
          <p:nvPr/>
        </p:nvSpPr>
        <p:spPr>
          <a:xfrm>
            <a:off x="-1" y="0"/>
            <a:ext cx="12192001" cy="139849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43" name="Google Shape;43;p25"/>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4400"/>
              <a:buFont typeface="Candara"/>
              <a:buNone/>
              <a:defRPr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25"/>
          <p:cNvSpPr txBox="1">
            <a:spLocks noGrp="1"/>
          </p:cNvSpPr>
          <p:nvPr>
            <p:ph type="body" idx="1"/>
          </p:nvPr>
        </p:nvSpPr>
        <p:spPr>
          <a:xfrm>
            <a:off x="775447" y="1911551"/>
            <a:ext cx="10515600" cy="392613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BE"/>
              <a:t>‹#›</a:t>
            </a:fld>
            <a:endParaRPr/>
          </a:p>
        </p:txBody>
      </p:sp>
      <p:pic>
        <p:nvPicPr>
          <p:cNvPr id="48" name="Google Shape;48;p25" descr="Afbeelding met tekst, koningin, vectorafbeeldingen&#10;&#10;Automatisch gegenereerde beschrijving"/>
          <p:cNvPicPr preferRelativeResize="0"/>
          <p:nvPr/>
        </p:nvPicPr>
        <p:blipFill rotWithShape="1">
          <a:blip r:embed="rId2">
            <a:alphaModFix amt="64000"/>
          </a:blip>
          <a:srcRect/>
          <a:stretch/>
        </p:blipFill>
        <p:spPr>
          <a:xfrm rot="-690911">
            <a:off x="9070650" y="4339480"/>
            <a:ext cx="2786698" cy="24955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Alleen titel">
  <p:cSld name="2_Alleen titel">
    <p:spTree>
      <p:nvGrpSpPr>
        <p:cNvPr id="1" name="Shape 49"/>
        <p:cNvGrpSpPr/>
        <p:nvPr/>
      </p:nvGrpSpPr>
      <p:grpSpPr>
        <a:xfrm>
          <a:off x="0" y="0"/>
          <a:ext cx="0" cy="0"/>
          <a:chOff x="0" y="0"/>
          <a:chExt cx="0" cy="0"/>
        </a:xfrm>
      </p:grpSpPr>
      <p:sp>
        <p:nvSpPr>
          <p:cNvPr id="50" name="Google Shape;5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6"/>
          <p:cNvSpPr/>
          <p:nvPr/>
        </p:nvSpPr>
        <p:spPr>
          <a:xfrm>
            <a:off x="0" y="5818094"/>
            <a:ext cx="8341042" cy="110265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53" name="Google Shape;53;p26"/>
          <p:cNvSpPr/>
          <p:nvPr/>
        </p:nvSpPr>
        <p:spPr>
          <a:xfrm>
            <a:off x="487785" y="1261298"/>
            <a:ext cx="7880360" cy="5659455"/>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54" name="Google Shape;54;p26"/>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Candara"/>
              <a:buNone/>
              <a:defRPr sz="32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6"/>
          <p:cNvSpPr txBox="1">
            <a:spLocks noGrp="1"/>
          </p:cNvSpPr>
          <p:nvPr>
            <p:ph type="body" idx="1"/>
          </p:nvPr>
        </p:nvSpPr>
        <p:spPr>
          <a:xfrm>
            <a:off x="1003610" y="1639229"/>
            <a:ext cx="6902532" cy="410730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lt1"/>
              </a:buClr>
              <a:buSzPts val="2800"/>
              <a:buChar char="●"/>
              <a:defRPr>
                <a:solidFill>
                  <a:schemeClr val="lt1"/>
                </a:solidFill>
              </a:defRPr>
            </a:lvl1pPr>
            <a:lvl2pPr marL="914400" lvl="1" indent="-381000" algn="l">
              <a:lnSpc>
                <a:spcPct val="15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b="0" i="0">
                <a:solidFill>
                  <a:schemeClr val="lt1"/>
                </a:solidFill>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6" name="Google Shape;56;p26"/>
          <p:cNvPicPr preferRelativeResize="0"/>
          <p:nvPr/>
        </p:nvPicPr>
        <p:blipFill rotWithShape="1">
          <a:blip r:embed="rId2">
            <a:alphaModFix/>
          </a:blip>
          <a:srcRect/>
          <a:stretch/>
        </p:blipFill>
        <p:spPr>
          <a:xfrm rot="-4917142">
            <a:off x="6873817" y="234624"/>
            <a:ext cx="1179015" cy="1606195"/>
          </a:xfrm>
          <a:prstGeom prst="rect">
            <a:avLst/>
          </a:prstGeom>
          <a:noFill/>
          <a:ln>
            <a:noFill/>
          </a:ln>
        </p:spPr>
      </p:pic>
      <p:pic>
        <p:nvPicPr>
          <p:cNvPr id="57" name="Google Shape;57;p26" descr="Afbeelding met logo&#10;&#10;Automatisch gegenereerde beschrijving"/>
          <p:cNvPicPr preferRelativeResize="0"/>
          <p:nvPr/>
        </p:nvPicPr>
        <p:blipFill rotWithShape="1">
          <a:blip r:embed="rId3">
            <a:alphaModFix/>
          </a:blip>
          <a:srcRect/>
          <a:stretch/>
        </p:blipFill>
        <p:spPr>
          <a:xfrm rot="-3097133">
            <a:off x="10335156" y="6040380"/>
            <a:ext cx="659677" cy="681095"/>
          </a:xfrm>
          <a:prstGeom prst="rect">
            <a:avLst/>
          </a:prstGeom>
          <a:noFill/>
          <a:ln>
            <a:noFill/>
          </a:ln>
          <a:effectLst>
            <a:outerShdw blurRad="50800" dist="38100" dir="2700000" algn="tl" rotWithShape="0">
              <a:srgbClr val="000000">
                <a:alpha val="40000"/>
              </a:srgbClr>
            </a:outerShdw>
          </a:effectLst>
        </p:spPr>
      </p:pic>
      <p:pic>
        <p:nvPicPr>
          <p:cNvPr id="58" name="Google Shape;58;p26"/>
          <p:cNvPicPr preferRelativeResize="0"/>
          <p:nvPr/>
        </p:nvPicPr>
        <p:blipFill rotWithShape="1">
          <a:blip r:embed="rId4">
            <a:alphaModFix/>
          </a:blip>
          <a:srcRect/>
          <a:stretch/>
        </p:blipFill>
        <p:spPr>
          <a:xfrm rot="5238128">
            <a:off x="11023512" y="6136464"/>
            <a:ext cx="488925" cy="4889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Alleen titel">
  <p:cSld name="1_Alleen titel">
    <p:spTree>
      <p:nvGrpSpPr>
        <p:cNvPr id="1" name="Shape 59"/>
        <p:cNvGrpSpPr/>
        <p:nvPr/>
      </p:nvGrpSpPr>
      <p:grpSpPr>
        <a:xfrm>
          <a:off x="0" y="0"/>
          <a:ext cx="0" cy="0"/>
          <a:chOff x="0" y="0"/>
          <a:chExt cx="0" cy="0"/>
        </a:xfrm>
      </p:grpSpPr>
      <p:sp>
        <p:nvSpPr>
          <p:cNvPr id="60" name="Google Shape;60;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BE"/>
              <a:t>‹#›</a:t>
            </a:fld>
            <a:endParaRPr/>
          </a:p>
        </p:txBody>
      </p:sp>
      <p:sp>
        <p:nvSpPr>
          <p:cNvPr id="63" name="Google Shape;63;p27"/>
          <p:cNvSpPr/>
          <p:nvPr/>
        </p:nvSpPr>
        <p:spPr>
          <a:xfrm>
            <a:off x="-141514" y="6320445"/>
            <a:ext cx="12333514" cy="57706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64" name="Google Shape;64;p27"/>
          <p:cNvSpPr/>
          <p:nvPr/>
        </p:nvSpPr>
        <p:spPr>
          <a:xfrm>
            <a:off x="-141514" y="0"/>
            <a:ext cx="3399064" cy="689751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65" name="Google Shape;65;p27"/>
          <p:cNvSpPr txBox="1">
            <a:spLocks noGrp="1"/>
          </p:cNvSpPr>
          <p:nvPr>
            <p:ph type="title"/>
          </p:nvPr>
        </p:nvSpPr>
        <p:spPr>
          <a:xfrm>
            <a:off x="65190" y="136525"/>
            <a:ext cx="2985655"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200"/>
              <a:buFont typeface="Candara"/>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27"/>
          <p:cNvSpPr txBox="1">
            <a:spLocks noGrp="1"/>
          </p:cNvSpPr>
          <p:nvPr>
            <p:ph type="body" idx="1"/>
          </p:nvPr>
        </p:nvSpPr>
        <p:spPr>
          <a:xfrm>
            <a:off x="4125686" y="1531916"/>
            <a:ext cx="7300604" cy="437282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7" name="Google Shape;67;p27" descr="Afbeelding met pijl&#10;&#10;Automatisch gegenereerde beschrijving"/>
          <p:cNvPicPr preferRelativeResize="0"/>
          <p:nvPr/>
        </p:nvPicPr>
        <p:blipFill rotWithShape="1">
          <a:blip r:embed="rId2">
            <a:alphaModFix/>
          </a:blip>
          <a:srcRect/>
          <a:stretch/>
        </p:blipFill>
        <p:spPr>
          <a:xfrm rot="-1167885">
            <a:off x="10215381" y="5440062"/>
            <a:ext cx="1796627" cy="179662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Alleen titel">
  <p:cSld name="4_Alleen titel">
    <p:spTree>
      <p:nvGrpSpPr>
        <p:cNvPr id="1" name="Shape 68"/>
        <p:cNvGrpSpPr/>
        <p:nvPr/>
      </p:nvGrpSpPr>
      <p:grpSpPr>
        <a:xfrm>
          <a:off x="0" y="0"/>
          <a:ext cx="0" cy="0"/>
          <a:chOff x="0" y="0"/>
          <a:chExt cx="0" cy="0"/>
        </a:xfrm>
      </p:grpSpPr>
      <p:sp>
        <p:nvSpPr>
          <p:cNvPr id="69" name="Google Shape;69;p28"/>
          <p:cNvSpPr/>
          <p:nvPr/>
        </p:nvSpPr>
        <p:spPr>
          <a:xfrm>
            <a:off x="0" y="0"/>
            <a:ext cx="8137756" cy="6858000"/>
          </a:xfrm>
          <a:prstGeom prst="rect">
            <a:avLst/>
          </a:prstGeom>
          <a:solidFill>
            <a:srgbClr val="E4F3F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70" name="Google Shape;70;p28"/>
          <p:cNvSpPr/>
          <p:nvPr/>
        </p:nvSpPr>
        <p:spPr>
          <a:xfrm>
            <a:off x="7457812" y="-2346960"/>
            <a:ext cx="6872868" cy="11643360"/>
          </a:xfrm>
          <a:prstGeom prst="ellipse">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71" name="Google Shape;7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BE"/>
              <a:t>‹#›</a:t>
            </a:fld>
            <a:endParaRPr/>
          </a:p>
        </p:txBody>
      </p:sp>
      <p:sp>
        <p:nvSpPr>
          <p:cNvPr id="74" name="Google Shape;74;p28"/>
          <p:cNvSpPr txBox="1">
            <a:spLocks noGrp="1"/>
          </p:cNvSpPr>
          <p:nvPr>
            <p:ph type="title"/>
          </p:nvPr>
        </p:nvSpPr>
        <p:spPr>
          <a:xfrm>
            <a:off x="8489372" y="583201"/>
            <a:ext cx="2985655"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200"/>
              <a:buFont typeface="Candara"/>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28"/>
          <p:cNvSpPr txBox="1">
            <a:spLocks noGrp="1"/>
          </p:cNvSpPr>
          <p:nvPr>
            <p:ph type="body" idx="1"/>
          </p:nvPr>
        </p:nvSpPr>
        <p:spPr>
          <a:xfrm>
            <a:off x="407327" y="596239"/>
            <a:ext cx="7300604" cy="460647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solidFill>
                  <a:schemeClr val="dk2"/>
                </a:solidFill>
              </a:defRPr>
            </a:lvl1pPr>
            <a:lvl2pPr marL="914400" lvl="1" indent="-381000" algn="l">
              <a:lnSpc>
                <a:spcPct val="150000"/>
              </a:lnSpc>
              <a:spcBef>
                <a:spcPts val="500"/>
              </a:spcBef>
              <a:spcAft>
                <a:spcPts val="0"/>
              </a:spcAft>
              <a:buSzPts val="2400"/>
              <a:buChar char="▸"/>
              <a:defRPr>
                <a:solidFill>
                  <a:schemeClr val="dk2"/>
                </a:solidFill>
              </a:defRPr>
            </a:lvl2pPr>
            <a:lvl3pPr marL="1371600" lvl="2" indent="-355600" algn="l">
              <a:lnSpc>
                <a:spcPct val="90000"/>
              </a:lnSpc>
              <a:spcBef>
                <a:spcPts val="500"/>
              </a:spcBef>
              <a:spcAft>
                <a:spcPts val="0"/>
              </a:spcAft>
              <a:buClr>
                <a:schemeClr val="dk2"/>
              </a:buClr>
              <a:buSzPts val="2000"/>
              <a:buChar char="•"/>
              <a:defRPr b="0" i="0">
                <a:solidFill>
                  <a:schemeClr val="dk2"/>
                </a:solidFill>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6" name="Google Shape;76;p28"/>
          <p:cNvPicPr preferRelativeResize="0"/>
          <p:nvPr/>
        </p:nvPicPr>
        <p:blipFill rotWithShape="1">
          <a:blip r:embed="rId2">
            <a:alphaModFix/>
          </a:blip>
          <a:srcRect/>
          <a:stretch/>
        </p:blipFill>
        <p:spPr>
          <a:xfrm>
            <a:off x="0" y="5241471"/>
            <a:ext cx="12192000" cy="1655285"/>
          </a:xfrm>
          <a:prstGeom prst="rect">
            <a:avLst/>
          </a:prstGeom>
          <a:noFill/>
          <a:ln>
            <a:noFill/>
          </a:ln>
        </p:spPr>
      </p:pic>
      <p:pic>
        <p:nvPicPr>
          <p:cNvPr id="77" name="Google Shape;77;p28" descr="Afbeelding met tekst, koningin, vectorafbeeldingen&#10;&#10;Automatisch gegenereerde beschrijving"/>
          <p:cNvPicPr preferRelativeResize="0"/>
          <p:nvPr/>
        </p:nvPicPr>
        <p:blipFill rotWithShape="1">
          <a:blip r:embed="rId3">
            <a:alphaModFix amt="88000"/>
          </a:blip>
          <a:srcRect/>
          <a:stretch/>
        </p:blipFill>
        <p:spPr>
          <a:xfrm flipH="1">
            <a:off x="5767235" y="4728362"/>
            <a:ext cx="2288026" cy="1993113"/>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Leeg" type="blank">
  <p:cSld name="BLANK">
    <p:spTree>
      <p:nvGrpSpPr>
        <p:cNvPr id="1" name="Shape 78"/>
        <p:cNvGrpSpPr/>
        <p:nvPr/>
      </p:nvGrpSpPr>
      <p:grpSpPr>
        <a:xfrm>
          <a:off x="0" y="0"/>
          <a:ext cx="0" cy="0"/>
          <a:chOff x="0" y="0"/>
          <a:chExt cx="0" cy="0"/>
        </a:xfrm>
      </p:grpSpPr>
      <p:sp>
        <p:nvSpPr>
          <p:cNvPr id="79" name="Google Shape;79;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lleen titel" type="titleOnly">
  <p:cSld name="TITLE_ONLY">
    <p:spTree>
      <p:nvGrpSpPr>
        <p:cNvPr id="1" name="Shape 82"/>
        <p:cNvGrpSpPr/>
        <p:nvPr/>
      </p:nvGrpSpPr>
      <p:grpSpPr>
        <a:xfrm>
          <a:off x="0" y="0"/>
          <a:ext cx="0" cy="0"/>
          <a:chOff x="0" y="0"/>
          <a:chExt cx="0" cy="0"/>
        </a:xfrm>
      </p:grpSpPr>
      <p:sp>
        <p:nvSpPr>
          <p:cNvPr id="83" name="Google Shape;83;p30"/>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B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50000">
              <a:srgbClr val="EAFFFB"/>
            </a:gs>
            <a:gs pos="100000">
              <a:srgbClr val="51D8C0"/>
            </a:gs>
          </a:gsLst>
          <a:lin ang="5400000" scaled="0"/>
          <a:tileRect/>
        </a:gradFill>
        <a:effectLst/>
      </p:bgPr>
    </p:bg>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4400"/>
              <a:buFont typeface="Candara"/>
              <a:buNone/>
              <a:defRPr sz="4400" b="1" i="0" u="none" strike="noStrike" cap="none">
                <a:solidFill>
                  <a:schemeClr val="accent5"/>
                </a:solidFill>
                <a:latin typeface="Candara"/>
                <a:ea typeface="Candara"/>
                <a:cs typeface="Candara"/>
                <a:sym typeface="Candar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2"/>
          <p:cNvSpPr txBox="1">
            <a:spLocks noGrp="1"/>
          </p:cNvSpPr>
          <p:nvPr>
            <p:ph type="body" idx="1"/>
          </p:nvPr>
        </p:nvSpPr>
        <p:spPr>
          <a:xfrm>
            <a:off x="838200" y="2180493"/>
            <a:ext cx="10515600" cy="3926132"/>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2"/>
              </a:buClr>
              <a:buSzPts val="2800"/>
              <a:buFont typeface="Arial"/>
              <a:buChar char="●"/>
              <a:defRPr sz="2800" b="0" i="0" u="none" strike="noStrike" cap="none">
                <a:solidFill>
                  <a:schemeClr val="dk2"/>
                </a:solidFill>
                <a:latin typeface="Open Sans"/>
                <a:ea typeface="Open Sans"/>
                <a:cs typeface="Open Sans"/>
                <a:sym typeface="Open Sans"/>
              </a:defRPr>
            </a:lvl1pPr>
            <a:lvl2pPr marL="914400" marR="0" lvl="1" indent="-381000" algn="l" rtl="0">
              <a:lnSpc>
                <a:spcPct val="150000"/>
              </a:lnSpc>
              <a:spcBef>
                <a:spcPts val="5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Candara"/>
                <a:ea typeface="Candara"/>
                <a:cs typeface="Candara"/>
                <a:sym typeface="Candara"/>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9pPr>
          </a:lstStyle>
          <a:p>
            <a:endParaRPr/>
          </a:p>
        </p:txBody>
      </p:sp>
      <p:sp>
        <p:nvSpPr>
          <p:cNvPr id="12" name="Google Shape;1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ndara"/>
                <a:ea typeface="Candara"/>
                <a:cs typeface="Candara"/>
                <a:sym typeface="Candara"/>
              </a:defRPr>
            </a:lvl1pPr>
            <a:lvl2pPr marR="0" lvl="1"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2pPr>
            <a:lvl3pPr marR="0" lvl="2"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3pPr>
            <a:lvl4pPr marR="0" lvl="3"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4pPr>
            <a:lvl5pPr marR="0" lvl="4"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5pPr>
            <a:lvl6pPr marR="0" lvl="5"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6pPr>
            <a:lvl7pPr marR="0" lvl="6"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7pPr>
            <a:lvl8pPr marR="0" lvl="7"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8pPr>
            <a:lvl9pPr marR="0" lvl="8"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9pPr>
          </a:lstStyle>
          <a:p>
            <a:endParaRPr/>
          </a:p>
        </p:txBody>
      </p:sp>
      <p:sp>
        <p:nvSpPr>
          <p:cNvPr id="13" name="Google Shape;1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ndara"/>
                <a:ea typeface="Candara"/>
                <a:cs typeface="Candara"/>
                <a:sym typeface="Candara"/>
              </a:defRPr>
            </a:lvl1pPr>
            <a:lvl2pPr marR="0" lvl="1"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2pPr>
            <a:lvl3pPr marR="0" lvl="2"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3pPr>
            <a:lvl4pPr marR="0" lvl="3"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4pPr>
            <a:lvl5pPr marR="0" lvl="4"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5pPr>
            <a:lvl6pPr marR="0" lvl="5"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6pPr>
            <a:lvl7pPr marR="0" lvl="6"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7pPr>
            <a:lvl8pPr marR="0" lvl="7"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8pPr>
            <a:lvl9pPr marR="0" lvl="8"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9pPr>
          </a:lstStyle>
          <a:p>
            <a:endParaRPr/>
          </a:p>
        </p:txBody>
      </p:sp>
      <p:sp>
        <p:nvSpPr>
          <p:cNvPr id="14" name="Google Shape;1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ndara"/>
                <a:ea typeface="Candara"/>
                <a:cs typeface="Candara"/>
                <a:sym typeface="Candara"/>
              </a:defRPr>
            </a:lvl1pPr>
            <a:lvl2pPr marL="0" marR="0" lvl="1" indent="0" algn="r" rtl="0">
              <a:spcBef>
                <a:spcPts val="0"/>
              </a:spcBef>
              <a:buNone/>
              <a:defRPr sz="1200" b="0" i="0" u="none" strike="noStrike" cap="none">
                <a:solidFill>
                  <a:srgbClr val="888888"/>
                </a:solidFill>
                <a:latin typeface="Candara"/>
                <a:ea typeface="Candara"/>
                <a:cs typeface="Candara"/>
                <a:sym typeface="Candara"/>
              </a:defRPr>
            </a:lvl2pPr>
            <a:lvl3pPr marL="0" marR="0" lvl="2" indent="0" algn="r" rtl="0">
              <a:spcBef>
                <a:spcPts val="0"/>
              </a:spcBef>
              <a:buNone/>
              <a:defRPr sz="1200" b="0" i="0" u="none" strike="noStrike" cap="none">
                <a:solidFill>
                  <a:srgbClr val="888888"/>
                </a:solidFill>
                <a:latin typeface="Candara"/>
                <a:ea typeface="Candara"/>
                <a:cs typeface="Candara"/>
                <a:sym typeface="Candara"/>
              </a:defRPr>
            </a:lvl3pPr>
            <a:lvl4pPr marL="0" marR="0" lvl="3" indent="0" algn="r" rtl="0">
              <a:spcBef>
                <a:spcPts val="0"/>
              </a:spcBef>
              <a:buNone/>
              <a:defRPr sz="1200" b="0" i="0" u="none" strike="noStrike" cap="none">
                <a:solidFill>
                  <a:srgbClr val="888888"/>
                </a:solidFill>
                <a:latin typeface="Candara"/>
                <a:ea typeface="Candara"/>
                <a:cs typeface="Candara"/>
                <a:sym typeface="Candara"/>
              </a:defRPr>
            </a:lvl4pPr>
            <a:lvl5pPr marL="0" marR="0" lvl="4" indent="0" algn="r" rtl="0">
              <a:spcBef>
                <a:spcPts val="0"/>
              </a:spcBef>
              <a:buNone/>
              <a:defRPr sz="1200" b="0" i="0" u="none" strike="noStrike" cap="none">
                <a:solidFill>
                  <a:srgbClr val="888888"/>
                </a:solidFill>
                <a:latin typeface="Candara"/>
                <a:ea typeface="Candara"/>
                <a:cs typeface="Candara"/>
                <a:sym typeface="Candara"/>
              </a:defRPr>
            </a:lvl5pPr>
            <a:lvl6pPr marL="0" marR="0" lvl="5" indent="0" algn="r" rtl="0">
              <a:spcBef>
                <a:spcPts val="0"/>
              </a:spcBef>
              <a:buNone/>
              <a:defRPr sz="1200" b="0" i="0" u="none" strike="noStrike" cap="none">
                <a:solidFill>
                  <a:srgbClr val="888888"/>
                </a:solidFill>
                <a:latin typeface="Candara"/>
                <a:ea typeface="Candara"/>
                <a:cs typeface="Candara"/>
                <a:sym typeface="Candara"/>
              </a:defRPr>
            </a:lvl6pPr>
            <a:lvl7pPr marL="0" marR="0" lvl="6" indent="0" algn="r" rtl="0">
              <a:spcBef>
                <a:spcPts val="0"/>
              </a:spcBef>
              <a:buNone/>
              <a:defRPr sz="1200" b="0" i="0" u="none" strike="noStrike" cap="none">
                <a:solidFill>
                  <a:srgbClr val="888888"/>
                </a:solidFill>
                <a:latin typeface="Candara"/>
                <a:ea typeface="Candara"/>
                <a:cs typeface="Candara"/>
                <a:sym typeface="Candara"/>
              </a:defRPr>
            </a:lvl7pPr>
            <a:lvl8pPr marL="0" marR="0" lvl="7" indent="0" algn="r" rtl="0">
              <a:spcBef>
                <a:spcPts val="0"/>
              </a:spcBef>
              <a:buNone/>
              <a:defRPr sz="1200" b="0" i="0" u="none" strike="noStrike" cap="none">
                <a:solidFill>
                  <a:srgbClr val="888888"/>
                </a:solidFill>
                <a:latin typeface="Candara"/>
                <a:ea typeface="Candara"/>
                <a:cs typeface="Candara"/>
                <a:sym typeface="Candara"/>
              </a:defRPr>
            </a:lvl8pPr>
            <a:lvl9pPr marL="0" marR="0" lvl="8" indent="0" algn="r" rtl="0">
              <a:spcBef>
                <a:spcPts val="0"/>
              </a:spcBef>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nl-BE"/>
              <a:t>‹#›</a:t>
            </a:fld>
            <a:endParaRPr/>
          </a:p>
        </p:txBody>
      </p:sp>
      <p:pic>
        <p:nvPicPr>
          <p:cNvPr id="15" name="Google Shape;15;p22"/>
          <p:cNvPicPr preferRelativeResize="0"/>
          <p:nvPr/>
        </p:nvPicPr>
        <p:blipFill rotWithShape="1">
          <a:blip r:embed="rId8">
            <a:alphaModFix/>
          </a:blip>
          <a:srcRect/>
          <a:stretch/>
        </p:blipFill>
        <p:spPr>
          <a:xfrm>
            <a:off x="0" y="5241471"/>
            <a:ext cx="12192000" cy="1655285"/>
          </a:xfrm>
          <a:prstGeom prst="rect">
            <a:avLst/>
          </a:prstGeom>
          <a:noFill/>
          <a:ln>
            <a:noFill/>
          </a:ln>
        </p:spPr>
      </p:pic>
      <p:pic>
        <p:nvPicPr>
          <p:cNvPr id="16" name="Google Shape;16;p22"/>
          <p:cNvPicPr preferRelativeResize="0"/>
          <p:nvPr/>
        </p:nvPicPr>
        <p:blipFill rotWithShape="1">
          <a:blip r:embed="rId9">
            <a:alphaModFix/>
          </a:blip>
          <a:srcRect/>
          <a:stretch/>
        </p:blipFill>
        <p:spPr>
          <a:xfrm>
            <a:off x="-9525" y="0"/>
            <a:ext cx="12219244" cy="140017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jpg"/><Relationship Id="rId9" Type="http://schemas.openxmlformats.org/officeDocument/2006/relationships/image" Target="../media/image14.jp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7.gif"/><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1.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33.png"/><Relationship Id="rId3" Type="http://schemas.openxmlformats.org/officeDocument/2006/relationships/image" Target="../media/image9.jpg"/><Relationship Id="rId7" Type="http://schemas.openxmlformats.org/officeDocument/2006/relationships/image" Target="../media/image13.png"/><Relationship Id="rId12"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hyperlink" Target="https://creativecommons.org/licenses/by-nc/4.0/legalcode.en" TargetMode="External"/><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3.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
          <p:cNvGrpSpPr/>
          <p:nvPr/>
        </p:nvGrpSpPr>
        <p:grpSpPr>
          <a:xfrm>
            <a:off x="1096463" y="5972911"/>
            <a:ext cx="11988107" cy="2714279"/>
            <a:chOff x="0" y="-9525"/>
            <a:chExt cx="5559109" cy="1258662"/>
          </a:xfrm>
        </p:grpSpPr>
        <p:sp>
          <p:nvSpPr>
            <p:cNvPr id="85" name="Google Shape;85;p1"/>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6" name="Google Shape;86;p1"/>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87" name="Google Shape;87;p1"/>
          <p:cNvGrpSpPr/>
          <p:nvPr/>
        </p:nvGrpSpPr>
        <p:grpSpPr>
          <a:xfrm>
            <a:off x="-698114" y="3323216"/>
            <a:ext cx="11988107" cy="2354406"/>
            <a:chOff x="0" y="-9525"/>
            <a:chExt cx="5559109" cy="1091782"/>
          </a:xfrm>
        </p:grpSpPr>
        <p:sp>
          <p:nvSpPr>
            <p:cNvPr id="88" name="Google Shape;88;p1"/>
            <p:cNvSpPr/>
            <p:nvPr/>
          </p:nvSpPr>
          <p:spPr>
            <a:xfrm>
              <a:off x="0" y="0"/>
              <a:ext cx="5559109" cy="1082257"/>
            </a:xfrm>
            <a:custGeom>
              <a:avLst/>
              <a:gdLst/>
              <a:ahLst/>
              <a:cxnLst/>
              <a:rect l="l" t="t" r="r" b="b"/>
              <a:pathLst>
                <a:path w="5559109" h="1082257" extrusionOk="0">
                  <a:moveTo>
                    <a:pt x="15499" y="0"/>
                  </a:moveTo>
                  <a:lnTo>
                    <a:pt x="5543610" y="0"/>
                  </a:lnTo>
                  <a:cubicBezTo>
                    <a:pt x="5547721" y="0"/>
                    <a:pt x="5551663" y="1633"/>
                    <a:pt x="5554569" y="4540"/>
                  </a:cubicBezTo>
                  <a:cubicBezTo>
                    <a:pt x="5557476" y="7446"/>
                    <a:pt x="5559109" y="11389"/>
                    <a:pt x="5559109" y="15499"/>
                  </a:cubicBezTo>
                  <a:lnTo>
                    <a:pt x="5559109" y="1066758"/>
                  </a:lnTo>
                  <a:cubicBezTo>
                    <a:pt x="5559109" y="1070868"/>
                    <a:pt x="5557476" y="1074811"/>
                    <a:pt x="5554569" y="1077717"/>
                  </a:cubicBezTo>
                  <a:cubicBezTo>
                    <a:pt x="5551663" y="1080624"/>
                    <a:pt x="5547721" y="1082257"/>
                    <a:pt x="5543610" y="1082257"/>
                  </a:cubicBezTo>
                  <a:lnTo>
                    <a:pt x="15499" y="1082257"/>
                  </a:lnTo>
                  <a:cubicBezTo>
                    <a:pt x="11389" y="1082257"/>
                    <a:pt x="7446" y="1080624"/>
                    <a:pt x="4540" y="1077717"/>
                  </a:cubicBezTo>
                  <a:cubicBezTo>
                    <a:pt x="1633" y="1074811"/>
                    <a:pt x="0" y="1070868"/>
                    <a:pt x="0" y="1066758"/>
                  </a:cubicBezTo>
                  <a:lnTo>
                    <a:pt x="0" y="15499"/>
                  </a:lnTo>
                  <a:cubicBezTo>
                    <a:pt x="0" y="11389"/>
                    <a:pt x="1633" y="7446"/>
                    <a:pt x="4540" y="4540"/>
                  </a:cubicBezTo>
                  <a:cubicBezTo>
                    <a:pt x="7446" y="1633"/>
                    <a:pt x="11389" y="0"/>
                    <a:pt x="15499"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9" name="Google Shape;89;p1"/>
            <p:cNvSpPr txBox="1"/>
            <p:nvPr/>
          </p:nvSpPr>
          <p:spPr>
            <a:xfrm>
              <a:off x="0" y="-9525"/>
              <a:ext cx="5559109" cy="109178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90" name="Google Shape;90;p1"/>
          <p:cNvGrpSpPr/>
          <p:nvPr/>
        </p:nvGrpSpPr>
        <p:grpSpPr>
          <a:xfrm>
            <a:off x="1096462" y="-205201"/>
            <a:ext cx="12391854" cy="3231457"/>
            <a:chOff x="0" y="-9525"/>
            <a:chExt cx="5746334" cy="1498487"/>
          </a:xfrm>
        </p:grpSpPr>
        <p:sp>
          <p:nvSpPr>
            <p:cNvPr id="91" name="Google Shape;91;p1"/>
            <p:cNvSpPr/>
            <p:nvPr/>
          </p:nvSpPr>
          <p:spPr>
            <a:xfrm>
              <a:off x="0" y="0"/>
              <a:ext cx="5746334" cy="1488962"/>
            </a:xfrm>
            <a:custGeom>
              <a:avLst/>
              <a:gdLst/>
              <a:ahLst/>
              <a:cxnLst/>
              <a:rect l="l" t="t" r="r" b="b"/>
              <a:pathLst>
                <a:path w="5746334" h="1488962" extrusionOk="0">
                  <a:moveTo>
                    <a:pt x="14994" y="0"/>
                  </a:moveTo>
                  <a:lnTo>
                    <a:pt x="5731340" y="0"/>
                  </a:lnTo>
                  <a:cubicBezTo>
                    <a:pt x="5735317" y="0"/>
                    <a:pt x="5739130" y="1580"/>
                    <a:pt x="5741943" y="4392"/>
                  </a:cubicBezTo>
                  <a:cubicBezTo>
                    <a:pt x="5744754" y="7204"/>
                    <a:pt x="5746334" y="11017"/>
                    <a:pt x="5746334" y="14994"/>
                  </a:cubicBezTo>
                  <a:lnTo>
                    <a:pt x="5746334" y="1473968"/>
                  </a:lnTo>
                  <a:cubicBezTo>
                    <a:pt x="5746334" y="1477944"/>
                    <a:pt x="5744754" y="1481758"/>
                    <a:pt x="5741943" y="1484570"/>
                  </a:cubicBezTo>
                  <a:cubicBezTo>
                    <a:pt x="5739130" y="1487382"/>
                    <a:pt x="5735317" y="1488962"/>
                    <a:pt x="5731340" y="1488962"/>
                  </a:cubicBezTo>
                  <a:lnTo>
                    <a:pt x="14994" y="1488962"/>
                  </a:lnTo>
                  <a:cubicBezTo>
                    <a:pt x="11017" y="1488962"/>
                    <a:pt x="7204" y="1487382"/>
                    <a:pt x="4392" y="1484570"/>
                  </a:cubicBezTo>
                  <a:cubicBezTo>
                    <a:pt x="1580" y="1481758"/>
                    <a:pt x="0" y="1477944"/>
                    <a:pt x="0" y="1473968"/>
                  </a:cubicBezTo>
                  <a:lnTo>
                    <a:pt x="0" y="14994"/>
                  </a:lnTo>
                  <a:cubicBezTo>
                    <a:pt x="0" y="11017"/>
                    <a:pt x="1580" y="7204"/>
                    <a:pt x="4392" y="4392"/>
                  </a:cubicBezTo>
                  <a:cubicBezTo>
                    <a:pt x="7204" y="1580"/>
                    <a:pt x="11017" y="0"/>
                    <a:pt x="14994"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92" name="Google Shape;92;p1"/>
            <p:cNvSpPr txBox="1"/>
            <p:nvPr/>
          </p:nvSpPr>
          <p:spPr>
            <a:xfrm>
              <a:off x="0" y="-9525"/>
              <a:ext cx="5746334" cy="149848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cxnSp>
        <p:nvCxnSpPr>
          <p:cNvPr id="93" name="Google Shape;93;p1"/>
          <p:cNvCxnSpPr/>
          <p:nvPr/>
        </p:nvCxnSpPr>
        <p:spPr>
          <a:xfrm>
            <a:off x="1208488" y="4639123"/>
            <a:ext cx="5053227" cy="0"/>
          </a:xfrm>
          <a:prstGeom prst="straightConnector1">
            <a:avLst/>
          </a:prstGeom>
          <a:noFill/>
          <a:ln w="76200" cap="rnd" cmpd="sng">
            <a:solidFill>
              <a:srgbClr val="FFFFFF"/>
            </a:solidFill>
            <a:prstDash val="solid"/>
            <a:round/>
            <a:headEnd type="none" w="sm" len="sm"/>
            <a:tailEnd type="none" w="sm" len="sm"/>
          </a:ln>
        </p:spPr>
      </p:cxnSp>
      <p:sp>
        <p:nvSpPr>
          <p:cNvPr id="94" name="Google Shape;94;p1"/>
          <p:cNvSpPr txBox="1"/>
          <p:nvPr/>
        </p:nvSpPr>
        <p:spPr>
          <a:xfrm>
            <a:off x="1208488" y="4790794"/>
            <a:ext cx="10463427" cy="157928"/>
          </a:xfrm>
          <a:prstGeom prst="rect">
            <a:avLst/>
          </a:prstGeom>
          <a:noFill/>
          <a:ln>
            <a:noFill/>
          </a:ln>
        </p:spPr>
        <p:txBody>
          <a:bodyPr spcFirstLastPara="1" wrap="square" lIns="0" tIns="0" rIns="0" bIns="0" anchor="t" anchorCtr="0">
            <a:spAutoFit/>
          </a:bodyPr>
          <a:lstStyle/>
          <a:p>
            <a:pPr algn="just">
              <a:lnSpc>
                <a:spcPct val="109989"/>
              </a:lnSpc>
            </a:pPr>
            <a:endParaRPr sz="933" dirty="0"/>
          </a:p>
        </p:txBody>
      </p:sp>
      <p:sp>
        <p:nvSpPr>
          <p:cNvPr id="95" name="Google Shape;95;p1"/>
          <p:cNvSpPr txBox="1"/>
          <p:nvPr/>
        </p:nvSpPr>
        <p:spPr>
          <a:xfrm>
            <a:off x="1208488" y="3645913"/>
            <a:ext cx="10463427" cy="473976"/>
          </a:xfrm>
          <a:prstGeom prst="rect">
            <a:avLst/>
          </a:prstGeom>
          <a:noFill/>
          <a:ln>
            <a:noFill/>
          </a:ln>
        </p:spPr>
        <p:txBody>
          <a:bodyPr spcFirstLastPara="1" wrap="square" lIns="0" tIns="0" rIns="0" bIns="0" anchor="t" anchorCtr="0">
            <a:spAutoFit/>
          </a:bodyPr>
          <a:lstStyle/>
          <a:p>
            <a:pPr algn="just">
              <a:lnSpc>
                <a:spcPct val="110002"/>
              </a:lnSpc>
            </a:pPr>
            <a:r>
              <a:rPr lang="en-US" sz="2800" dirty="0">
                <a:solidFill>
                  <a:srgbClr val="0F2D2E"/>
                </a:solidFill>
                <a:latin typeface="Century Gothic"/>
                <a:sym typeface="Century Gothic"/>
              </a:rPr>
              <a:t>Lesson 3:Design of  gamification in learning situations</a:t>
            </a:r>
            <a:endParaRPr sz="2800" dirty="0"/>
          </a:p>
        </p:txBody>
      </p:sp>
      <p:sp>
        <p:nvSpPr>
          <p:cNvPr id="96" name="Google Shape;96;p1"/>
          <p:cNvSpPr/>
          <p:nvPr/>
        </p:nvSpPr>
        <p:spPr>
          <a:xfrm>
            <a:off x="9232753" y="685800"/>
            <a:ext cx="2165497" cy="476409"/>
          </a:xfrm>
          <a:custGeom>
            <a:avLst/>
            <a:gdLst/>
            <a:ahLst/>
            <a:cxnLst/>
            <a:rect l="l" t="t" r="r" b="b"/>
            <a:pathLst>
              <a:path w="3248246" h="714614" extrusionOk="0">
                <a:moveTo>
                  <a:pt x="0" y="0"/>
                </a:moveTo>
                <a:lnTo>
                  <a:pt x="3248246" y="0"/>
                </a:lnTo>
                <a:lnTo>
                  <a:pt x="3248246" y="714614"/>
                </a:lnTo>
                <a:lnTo>
                  <a:pt x="0" y="714614"/>
                </a:lnTo>
                <a:lnTo>
                  <a:pt x="0" y="0"/>
                </a:lnTo>
                <a:close/>
              </a:path>
            </a:pathLst>
          </a:custGeom>
          <a:blipFill rotWithShape="1">
            <a:blip r:embed="rId3">
              <a:alphaModFix/>
            </a:blip>
            <a:stretch>
              <a:fillRect t="-660" b="-661"/>
            </a:stretch>
          </a:blipFill>
          <a:ln>
            <a:noFill/>
          </a:ln>
        </p:spPr>
      </p:sp>
      <p:sp>
        <p:nvSpPr>
          <p:cNvPr id="98" name="Google Shape;98;p1"/>
          <p:cNvSpPr/>
          <p:nvPr/>
        </p:nvSpPr>
        <p:spPr>
          <a:xfrm>
            <a:off x="1525486" y="6222891"/>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4">
              <a:alphaModFix/>
            </a:blip>
            <a:stretch>
              <a:fillRect/>
            </a:stretch>
          </a:blipFill>
          <a:ln>
            <a:noFill/>
          </a:ln>
        </p:spPr>
      </p:sp>
      <p:sp>
        <p:nvSpPr>
          <p:cNvPr id="99" name="Google Shape;99;p1"/>
          <p:cNvSpPr/>
          <p:nvPr/>
        </p:nvSpPr>
        <p:spPr>
          <a:xfrm>
            <a:off x="5645946" y="6338822"/>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100" name="Google Shape;100;p1"/>
          <p:cNvSpPr/>
          <p:nvPr/>
        </p:nvSpPr>
        <p:spPr>
          <a:xfrm>
            <a:off x="4490962" y="6207655"/>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6">
              <a:alphaModFix/>
            </a:blip>
            <a:stretch>
              <a:fillRect b="-26481"/>
            </a:stretch>
          </a:blipFill>
          <a:ln>
            <a:noFill/>
          </a:ln>
        </p:spPr>
      </p:sp>
      <p:sp>
        <p:nvSpPr>
          <p:cNvPr id="101" name="Google Shape;101;p1"/>
          <p:cNvSpPr/>
          <p:nvPr/>
        </p:nvSpPr>
        <p:spPr>
          <a:xfrm>
            <a:off x="11098526" y="6226694"/>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7">
              <a:alphaModFix/>
            </a:blip>
            <a:stretch>
              <a:fillRect/>
            </a:stretch>
          </a:blipFill>
          <a:ln>
            <a:noFill/>
          </a:ln>
        </p:spPr>
      </p:sp>
      <p:sp>
        <p:nvSpPr>
          <p:cNvPr id="102" name="Google Shape;102;p1"/>
          <p:cNvSpPr/>
          <p:nvPr/>
        </p:nvSpPr>
        <p:spPr>
          <a:xfrm>
            <a:off x="10057856" y="620386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8">
              <a:alphaModFix/>
            </a:blip>
            <a:stretch>
              <a:fillRect/>
            </a:stretch>
          </a:blipFill>
          <a:ln>
            <a:noFill/>
          </a:ln>
        </p:spPr>
      </p:sp>
      <p:sp>
        <p:nvSpPr>
          <p:cNvPr id="103" name="Google Shape;103;p1"/>
          <p:cNvSpPr/>
          <p:nvPr/>
        </p:nvSpPr>
        <p:spPr>
          <a:xfrm>
            <a:off x="2830149" y="6297279"/>
            <a:ext cx="1225817" cy="447471"/>
          </a:xfrm>
          <a:custGeom>
            <a:avLst/>
            <a:gdLst/>
            <a:ahLst/>
            <a:cxnLst/>
            <a:rect l="l" t="t" r="r" b="b"/>
            <a:pathLst>
              <a:path w="1838725" h="671206" extrusionOk="0">
                <a:moveTo>
                  <a:pt x="0" y="0"/>
                </a:moveTo>
                <a:lnTo>
                  <a:pt x="1838726" y="0"/>
                </a:lnTo>
                <a:lnTo>
                  <a:pt x="1838726" y="671206"/>
                </a:lnTo>
                <a:lnTo>
                  <a:pt x="0" y="671206"/>
                </a:lnTo>
                <a:lnTo>
                  <a:pt x="0" y="0"/>
                </a:lnTo>
                <a:close/>
              </a:path>
            </a:pathLst>
          </a:custGeom>
          <a:blipFill rotWithShape="1">
            <a:blip r:embed="rId9">
              <a:alphaModFix/>
            </a:blip>
            <a:stretch>
              <a:fillRect/>
            </a:stretch>
          </a:blipFill>
          <a:ln>
            <a:noFill/>
          </a:ln>
        </p:spPr>
      </p:sp>
      <p:sp>
        <p:nvSpPr>
          <p:cNvPr id="104" name="Google Shape;104;p1"/>
          <p:cNvSpPr/>
          <p:nvPr/>
        </p:nvSpPr>
        <p:spPr>
          <a:xfrm>
            <a:off x="8640952" y="6132338"/>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10">
              <a:alphaModFix/>
            </a:blip>
            <a:stretch>
              <a:fillRect t="-20270" b="-20271"/>
            </a:stretch>
          </a:blipFill>
          <a:ln>
            <a:noFill/>
          </a:ln>
        </p:spPr>
      </p:sp>
      <p:sp>
        <p:nvSpPr>
          <p:cNvPr id="105" name="Google Shape;105;p1"/>
          <p:cNvSpPr/>
          <p:nvPr/>
        </p:nvSpPr>
        <p:spPr>
          <a:xfrm>
            <a:off x="7436365" y="6259206"/>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1">
              <a:alphaModFix/>
            </a:blip>
            <a:stretch>
              <a:fillRect/>
            </a:stretch>
          </a:blipFill>
          <a:ln>
            <a:noFill/>
          </a:ln>
        </p:spPr>
      </p:sp>
      <p:pic>
        <p:nvPicPr>
          <p:cNvPr id="106" name="Google Shape;106;p1"/>
          <p:cNvPicPr preferRelativeResize="0"/>
          <p:nvPr/>
        </p:nvPicPr>
        <p:blipFill rotWithShape="1">
          <a:blip r:embed="rId12">
            <a:alphaModFix/>
          </a:blip>
          <a:srcRect/>
          <a:stretch/>
        </p:blipFill>
        <p:spPr>
          <a:xfrm>
            <a:off x="1152001" y="91899"/>
            <a:ext cx="3176023" cy="3176023"/>
          </a:xfrm>
          <a:prstGeom prst="rect">
            <a:avLst/>
          </a:prstGeom>
          <a:noFill/>
          <a:ln>
            <a:noFill/>
          </a:ln>
        </p:spPr>
      </p:pic>
    </p:spTree>
    <p:extLst>
      <p:ext uri="{BB962C8B-B14F-4D97-AF65-F5344CB8AC3E}">
        <p14:creationId xmlns:p14="http://schemas.microsoft.com/office/powerpoint/2010/main" val="553224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11"/>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200"/>
              <a:buFont typeface="Candara"/>
              <a:buNone/>
            </a:pPr>
            <a:br>
              <a:rPr lang="nl-BE" dirty="0"/>
            </a:br>
            <a:br>
              <a:rPr lang="nl-BE" dirty="0"/>
            </a:br>
            <a:br>
              <a:rPr lang="nl-BE" dirty="0"/>
            </a:br>
            <a:br>
              <a:rPr lang="nl-BE" dirty="0"/>
            </a:br>
            <a:br>
              <a:rPr lang="nl-BE" dirty="0"/>
            </a:br>
            <a:br>
              <a:rPr lang="nl-BE" dirty="0"/>
            </a:br>
            <a:r>
              <a:rPr lang="nl-BE" dirty="0"/>
              <a:t>Key principles of gamification</a:t>
            </a:r>
            <a:endParaRPr dirty="0"/>
          </a:p>
        </p:txBody>
      </p:sp>
      <p:pic>
        <p:nvPicPr>
          <p:cNvPr id="212" name="Google Shape;212;p11" descr="Afbeelding met Graphics, logo, symbool, Lettertype&#10;&#10;Automatisch gegenereerde beschrijving"/>
          <p:cNvPicPr preferRelativeResize="0"/>
          <p:nvPr/>
        </p:nvPicPr>
        <p:blipFill rotWithShape="1">
          <a:blip r:embed="rId3">
            <a:alphaModFix/>
          </a:blip>
          <a:srcRect/>
          <a:stretch/>
        </p:blipFill>
        <p:spPr>
          <a:xfrm>
            <a:off x="1697407" y="5545329"/>
            <a:ext cx="554276" cy="360000"/>
          </a:xfrm>
          <a:prstGeom prst="rect">
            <a:avLst/>
          </a:prstGeom>
          <a:noFill/>
          <a:ln>
            <a:noFill/>
          </a:ln>
        </p:spPr>
      </p:pic>
      <p:sp>
        <p:nvSpPr>
          <p:cNvPr id="213" name="Google Shape;213;p11"/>
          <p:cNvSpPr txBox="1">
            <a:spLocks noGrp="1"/>
          </p:cNvSpPr>
          <p:nvPr>
            <p:ph type="body" idx="1"/>
          </p:nvPr>
        </p:nvSpPr>
        <p:spPr>
          <a:xfrm>
            <a:off x="2763078" y="1746575"/>
            <a:ext cx="5071755" cy="4654225"/>
          </a:xfrm>
          <a:prstGeom prst="rect">
            <a:avLst/>
          </a:prstGeom>
          <a:noFill/>
          <a:ln>
            <a:noFill/>
          </a:ln>
        </p:spPr>
        <p:txBody>
          <a:bodyPr spcFirstLastPara="1" wrap="square" lIns="91425" tIns="45700" rIns="91425" bIns="45700" anchor="ctr" anchorCtr="0">
            <a:normAutofit/>
          </a:bodyPr>
          <a:lstStyle/>
          <a:p>
            <a:pPr marL="455613" lvl="0" indent="-439738" algn="l" rtl="0">
              <a:lnSpc>
                <a:spcPct val="90000"/>
              </a:lnSpc>
              <a:spcBef>
                <a:spcPts val="0"/>
              </a:spcBef>
              <a:spcAft>
                <a:spcPts val="0"/>
              </a:spcAft>
              <a:buSzPts val="2800"/>
              <a:buChar char="●"/>
            </a:pPr>
            <a:r>
              <a:rPr lang="nl-BE"/>
              <a:t>User engagement</a:t>
            </a:r>
            <a:endParaRPr/>
          </a:p>
          <a:p>
            <a:pPr marL="455613" lvl="0" indent="-439738" algn="l" rtl="0">
              <a:lnSpc>
                <a:spcPct val="90000"/>
              </a:lnSpc>
              <a:spcBef>
                <a:spcPts val="2400"/>
              </a:spcBef>
              <a:spcAft>
                <a:spcPts val="0"/>
              </a:spcAft>
              <a:buSzPts val="2800"/>
              <a:buChar char="●"/>
            </a:pPr>
            <a:r>
              <a:rPr lang="nl-BE"/>
              <a:t>Motivation</a:t>
            </a:r>
            <a:endParaRPr/>
          </a:p>
          <a:p>
            <a:pPr marL="455613" lvl="0" indent="-439738" algn="l" rtl="0">
              <a:lnSpc>
                <a:spcPct val="90000"/>
              </a:lnSpc>
              <a:spcBef>
                <a:spcPts val="2400"/>
              </a:spcBef>
              <a:spcAft>
                <a:spcPts val="0"/>
              </a:spcAft>
              <a:buSzPts val="2800"/>
              <a:buChar char="●"/>
            </a:pPr>
            <a:r>
              <a:rPr lang="nl-BE"/>
              <a:t>Reward</a:t>
            </a:r>
            <a:endParaRPr/>
          </a:p>
          <a:p>
            <a:pPr marL="455613" lvl="0" indent="-439738" algn="l" rtl="0">
              <a:lnSpc>
                <a:spcPct val="90000"/>
              </a:lnSpc>
              <a:spcBef>
                <a:spcPts val="2400"/>
              </a:spcBef>
              <a:spcAft>
                <a:spcPts val="0"/>
              </a:spcAft>
              <a:buSzPts val="2800"/>
              <a:buChar char="●"/>
            </a:pPr>
            <a:r>
              <a:rPr lang="nl-BE"/>
              <a:t>Achievement</a:t>
            </a:r>
            <a:endParaRPr/>
          </a:p>
          <a:p>
            <a:pPr marL="455613" lvl="0" indent="-439738" algn="l" rtl="0">
              <a:lnSpc>
                <a:spcPct val="90000"/>
              </a:lnSpc>
              <a:spcBef>
                <a:spcPts val="2400"/>
              </a:spcBef>
              <a:spcAft>
                <a:spcPts val="0"/>
              </a:spcAft>
              <a:buSzPts val="2800"/>
              <a:buChar char="●"/>
            </a:pPr>
            <a:r>
              <a:rPr lang="nl-BE"/>
              <a:t>Challenge</a:t>
            </a:r>
            <a:endParaRPr/>
          </a:p>
          <a:p>
            <a:pPr marL="455613" lvl="0" indent="-439738" algn="l" rtl="0">
              <a:lnSpc>
                <a:spcPct val="90000"/>
              </a:lnSpc>
              <a:spcBef>
                <a:spcPts val="2400"/>
              </a:spcBef>
              <a:spcAft>
                <a:spcPts val="0"/>
              </a:spcAft>
              <a:buSzPts val="2800"/>
              <a:buChar char="●"/>
            </a:pPr>
            <a:r>
              <a:rPr lang="nl-BE"/>
              <a:t>Learning</a:t>
            </a:r>
            <a:endParaRPr/>
          </a:p>
        </p:txBody>
      </p:sp>
      <p:pic>
        <p:nvPicPr>
          <p:cNvPr id="214" name="Google Shape;214;p11" descr="Afbeelding met Graphics, symbool, Lettertype, logo&#10;&#10;Automatisch gegenereerde beschrijving"/>
          <p:cNvPicPr preferRelativeResize="0"/>
          <p:nvPr/>
        </p:nvPicPr>
        <p:blipFill rotWithShape="1">
          <a:blip r:embed="rId4">
            <a:alphaModFix/>
          </a:blip>
          <a:srcRect/>
          <a:stretch/>
        </p:blipFill>
        <p:spPr>
          <a:xfrm>
            <a:off x="1672491" y="2083102"/>
            <a:ext cx="576696" cy="540000"/>
          </a:xfrm>
          <a:prstGeom prst="rect">
            <a:avLst/>
          </a:prstGeom>
          <a:noFill/>
          <a:ln>
            <a:noFill/>
          </a:ln>
        </p:spPr>
      </p:pic>
      <p:pic>
        <p:nvPicPr>
          <p:cNvPr id="215" name="Google Shape;215;p11" descr="Afbeelding met Graphics, symbool, logo, Lettertype&#10;&#10;Automatisch gegenereerde beschrijving"/>
          <p:cNvPicPr preferRelativeResize="0"/>
          <p:nvPr/>
        </p:nvPicPr>
        <p:blipFill rotWithShape="1">
          <a:blip r:embed="rId5">
            <a:alphaModFix/>
          </a:blip>
          <a:srcRect/>
          <a:stretch/>
        </p:blipFill>
        <p:spPr>
          <a:xfrm>
            <a:off x="1672491" y="2777471"/>
            <a:ext cx="538659" cy="540000"/>
          </a:xfrm>
          <a:prstGeom prst="rect">
            <a:avLst/>
          </a:prstGeom>
          <a:noFill/>
          <a:ln>
            <a:noFill/>
          </a:ln>
        </p:spPr>
      </p:pic>
      <p:pic>
        <p:nvPicPr>
          <p:cNvPr id="216" name="Google Shape;216;p11" descr="Afbeelding met symbool, logo, clipart, Graphics&#10;&#10;Automatisch gegenereerde beschrijving"/>
          <p:cNvPicPr preferRelativeResize="0"/>
          <p:nvPr/>
        </p:nvPicPr>
        <p:blipFill rotWithShape="1">
          <a:blip r:embed="rId6">
            <a:alphaModFix/>
          </a:blip>
          <a:srcRect/>
          <a:stretch/>
        </p:blipFill>
        <p:spPr>
          <a:xfrm>
            <a:off x="1697407" y="3473237"/>
            <a:ext cx="450654" cy="540000"/>
          </a:xfrm>
          <a:prstGeom prst="rect">
            <a:avLst/>
          </a:prstGeom>
          <a:noFill/>
          <a:ln>
            <a:noFill/>
          </a:ln>
        </p:spPr>
      </p:pic>
      <p:pic>
        <p:nvPicPr>
          <p:cNvPr id="217" name="Google Shape;217;p11" descr="Afbeelding met symbool, Graphics, Lettertype, logo&#10;&#10;Automatisch gegenereerde beschrijving"/>
          <p:cNvPicPr preferRelativeResize="0"/>
          <p:nvPr/>
        </p:nvPicPr>
        <p:blipFill rotWithShape="1">
          <a:blip r:embed="rId7">
            <a:alphaModFix/>
          </a:blip>
          <a:srcRect/>
          <a:stretch/>
        </p:blipFill>
        <p:spPr>
          <a:xfrm>
            <a:off x="1700182" y="4169003"/>
            <a:ext cx="445104" cy="540000"/>
          </a:xfrm>
          <a:prstGeom prst="rect">
            <a:avLst/>
          </a:prstGeom>
          <a:noFill/>
          <a:ln>
            <a:noFill/>
          </a:ln>
        </p:spPr>
      </p:pic>
      <p:pic>
        <p:nvPicPr>
          <p:cNvPr id="218" name="Google Shape;218;p11" descr="Afbeelding met tekst, Graphics, Lettertype, symbool&#10;&#10;Automatisch gegenereerde beschrijving"/>
          <p:cNvPicPr preferRelativeResize="0"/>
          <p:nvPr/>
        </p:nvPicPr>
        <p:blipFill rotWithShape="1">
          <a:blip r:embed="rId8">
            <a:alphaModFix/>
          </a:blip>
          <a:srcRect/>
          <a:stretch/>
        </p:blipFill>
        <p:spPr>
          <a:xfrm>
            <a:off x="1699680" y="4864769"/>
            <a:ext cx="446107" cy="432000"/>
          </a:xfrm>
          <a:prstGeom prst="rect">
            <a:avLst/>
          </a:prstGeom>
          <a:noFill/>
          <a:ln>
            <a:noFill/>
          </a:ln>
        </p:spPr>
      </p:pic>
      <p:pic>
        <p:nvPicPr>
          <p:cNvPr id="12" name="Google Shape;142;p3">
            <a:extLst>
              <a:ext uri="{FF2B5EF4-FFF2-40B4-BE49-F238E27FC236}">
                <a16:creationId xmlns:a16="http://schemas.microsoft.com/office/drawing/2014/main" id="{0FC89968-8117-6A49-B9A7-64D3C0ACDED8}"/>
              </a:ext>
            </a:extLst>
          </p:cNvPr>
          <p:cNvPicPr preferRelativeResize="0"/>
          <p:nvPr/>
        </p:nvPicPr>
        <p:blipFill rotWithShape="1">
          <a:blip r:embed="rId9">
            <a:alphaModFix/>
          </a:blip>
          <a:srcRect/>
          <a:stretch/>
        </p:blipFill>
        <p:spPr>
          <a:xfrm>
            <a:off x="10314333" y="0"/>
            <a:ext cx="1877667" cy="217067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2"/>
          <p:cNvSpPr txBox="1">
            <a:spLocks noGrp="1"/>
          </p:cNvSpPr>
          <p:nvPr>
            <p:ph type="title"/>
          </p:nvPr>
        </p:nvSpPr>
        <p:spPr>
          <a:xfrm>
            <a:off x="4631635" y="2009366"/>
            <a:ext cx="6430617" cy="283926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44546A"/>
              </a:buClr>
              <a:buSzPts val="6000"/>
              <a:buFont typeface="Candara"/>
              <a:buNone/>
            </a:pPr>
            <a:r>
              <a:rPr lang="nl-BE" sz="6000">
                <a:solidFill>
                  <a:srgbClr val="44546A"/>
                </a:solidFill>
              </a:rPr>
              <a:t>Advantages of gamification</a:t>
            </a:r>
            <a:endParaRPr sz="6000">
              <a:solidFill>
                <a:srgbClr val="44546A"/>
              </a:solidFill>
            </a:endParaRPr>
          </a:p>
        </p:txBody>
      </p:sp>
      <p:pic>
        <p:nvPicPr>
          <p:cNvPr id="5" name="Google Shape;142;p3">
            <a:extLst>
              <a:ext uri="{FF2B5EF4-FFF2-40B4-BE49-F238E27FC236}">
                <a16:creationId xmlns:a16="http://schemas.microsoft.com/office/drawing/2014/main" id="{26C1ECC3-40A5-9143-97BA-255C5F590F96}"/>
              </a:ext>
            </a:extLst>
          </p:cNvPr>
          <p:cNvPicPr preferRelativeResize="0"/>
          <p:nvPr/>
        </p:nvPicPr>
        <p:blipFill rotWithShape="1">
          <a:blip r:embed="rId3">
            <a:alphaModFix/>
          </a:blip>
          <a:srcRect/>
          <a:stretch/>
        </p:blipFill>
        <p:spPr>
          <a:xfrm>
            <a:off x="10314333" y="0"/>
            <a:ext cx="1877667" cy="21706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3"/>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ts val="3200"/>
              <a:buFont typeface="Candara"/>
              <a:buNone/>
            </a:pPr>
            <a:br>
              <a:rPr lang="nl-BE" dirty="0"/>
            </a:br>
            <a:br>
              <a:rPr lang="nl-BE" dirty="0"/>
            </a:br>
            <a:br>
              <a:rPr lang="nl-BE" dirty="0"/>
            </a:br>
            <a:br>
              <a:rPr lang="nl-BE" dirty="0"/>
            </a:br>
            <a:br>
              <a:rPr lang="nl-BE" dirty="0"/>
            </a:br>
            <a:br>
              <a:rPr lang="nl-BE" dirty="0"/>
            </a:br>
            <a:br>
              <a:rPr lang="nl-BE" dirty="0"/>
            </a:br>
            <a:br>
              <a:rPr lang="nl-BE" dirty="0"/>
            </a:br>
            <a:br>
              <a:rPr lang="nl-BE" dirty="0"/>
            </a:br>
            <a:br>
              <a:rPr lang="nl-BE" dirty="0"/>
            </a:br>
            <a:br>
              <a:rPr lang="nl-BE" dirty="0"/>
            </a:br>
            <a:r>
              <a:rPr lang="nl-BE" dirty="0"/>
              <a:t>Advantages of gamification</a:t>
            </a:r>
            <a:endParaRPr dirty="0"/>
          </a:p>
        </p:txBody>
      </p:sp>
      <p:pic>
        <p:nvPicPr>
          <p:cNvPr id="235" name="Google Shape;235;p13" descr="Afbeelding met tekenfilm, schermopname, symbool&#10;&#10;Automatisch gegenereerde beschrijving"/>
          <p:cNvPicPr preferRelativeResize="0"/>
          <p:nvPr/>
        </p:nvPicPr>
        <p:blipFill rotWithShape="1">
          <a:blip r:embed="rId3">
            <a:alphaModFix/>
          </a:blip>
          <a:srcRect/>
          <a:stretch/>
        </p:blipFill>
        <p:spPr>
          <a:xfrm>
            <a:off x="3255799" y="974034"/>
            <a:ext cx="3670624" cy="5963479"/>
          </a:xfrm>
          <a:prstGeom prst="rect">
            <a:avLst/>
          </a:prstGeom>
          <a:noFill/>
          <a:ln>
            <a:noFill/>
          </a:ln>
          <a:effectLst>
            <a:outerShdw blurRad="292100" dist="139700" dir="2700000" algn="tl" rotWithShape="0">
              <a:srgbClr val="333333">
                <a:alpha val="64705"/>
              </a:srgbClr>
            </a:outerShdw>
          </a:effectLst>
        </p:spPr>
      </p:pic>
      <p:sp>
        <p:nvSpPr>
          <p:cNvPr id="236" name="Google Shape;236;p13"/>
          <p:cNvSpPr/>
          <p:nvPr/>
        </p:nvSpPr>
        <p:spPr>
          <a:xfrm>
            <a:off x="8776251" y="1965372"/>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97871" y="581471"/>
                </a:lnTo>
              </a:path>
            </a:pathLst>
          </a:cu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Increased engagement</a:t>
            </a:r>
            <a:endParaRPr dirty="0"/>
          </a:p>
        </p:txBody>
      </p:sp>
      <p:pic>
        <p:nvPicPr>
          <p:cNvPr id="7" name="Google Shape;142;p3">
            <a:extLst>
              <a:ext uri="{FF2B5EF4-FFF2-40B4-BE49-F238E27FC236}">
                <a16:creationId xmlns:a16="http://schemas.microsoft.com/office/drawing/2014/main" id="{8E4D82C6-0461-CC42-A1E4-1F4D0C190528}"/>
              </a:ext>
            </a:extLst>
          </p:cNvPr>
          <p:cNvPicPr preferRelativeResize="0"/>
          <p:nvPr/>
        </p:nvPicPr>
        <p:blipFill rotWithShape="1">
          <a:blip r:embed="rId4">
            <a:alphaModFix/>
          </a:blip>
          <a:srcRect/>
          <a:stretch/>
        </p:blipFill>
        <p:spPr>
          <a:xfrm>
            <a:off x="10918549" y="-205299"/>
            <a:ext cx="1877667" cy="217067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14"/>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nl-BE"/>
              <a:t>Advantages of gamification</a:t>
            </a:r>
            <a:endParaRPr/>
          </a:p>
        </p:txBody>
      </p:sp>
      <p:pic>
        <p:nvPicPr>
          <p:cNvPr id="245" name="Google Shape;245;p14" descr="Afbeelding met tekenfilm, schermopname, symbool&#10;&#10;Automatisch gegenereerde beschrijving"/>
          <p:cNvPicPr preferRelativeResize="0"/>
          <p:nvPr/>
        </p:nvPicPr>
        <p:blipFill rotWithShape="1">
          <a:blip r:embed="rId3">
            <a:alphaModFix/>
          </a:blip>
          <a:srcRect/>
          <a:stretch/>
        </p:blipFill>
        <p:spPr>
          <a:xfrm>
            <a:off x="3255799" y="974034"/>
            <a:ext cx="3670624" cy="5963479"/>
          </a:xfrm>
          <a:prstGeom prst="rect">
            <a:avLst/>
          </a:prstGeom>
          <a:noFill/>
          <a:ln>
            <a:noFill/>
          </a:ln>
          <a:effectLst>
            <a:outerShdw blurRad="292100" dist="139700" dir="2700000" algn="tl" rotWithShape="0">
              <a:srgbClr val="333333">
                <a:alpha val="64705"/>
              </a:srgbClr>
            </a:outerShdw>
          </a:effectLst>
        </p:spPr>
      </p:pic>
      <p:sp>
        <p:nvSpPr>
          <p:cNvPr id="246" name="Google Shape;246;p14"/>
          <p:cNvSpPr/>
          <p:nvPr/>
        </p:nvSpPr>
        <p:spPr>
          <a:xfrm>
            <a:off x="8773767" y="1812861"/>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97871" y="581471"/>
                </a:lnTo>
              </a:path>
            </a:pathLst>
          </a:cu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Increased engagement</a:t>
            </a:r>
            <a:endParaRPr dirty="0"/>
          </a:p>
        </p:txBody>
      </p:sp>
      <p:sp>
        <p:nvSpPr>
          <p:cNvPr id="247" name="Google Shape;247;p14"/>
          <p:cNvSpPr/>
          <p:nvPr/>
        </p:nvSpPr>
        <p:spPr>
          <a:xfrm>
            <a:off x="8776252" y="2806774"/>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7742" y="426176"/>
                </a:lnTo>
              </a:path>
            </a:pathLst>
          </a:custGeom>
          <a:solidFill>
            <a:schemeClr val="accent1"/>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Information retention improvement</a:t>
            </a:r>
            <a:endParaRPr sz="1800" b="0" i="0" u="none" strike="noStrike" cap="none">
              <a:solidFill>
                <a:schemeClr val="dk1"/>
              </a:solidFill>
              <a:latin typeface="Candara"/>
              <a:ea typeface="Candara"/>
              <a:cs typeface="Candara"/>
              <a:sym typeface="Candara"/>
            </a:endParaRPr>
          </a:p>
        </p:txBody>
      </p:sp>
      <p:pic>
        <p:nvPicPr>
          <p:cNvPr id="8" name="Google Shape;142;p3">
            <a:extLst>
              <a:ext uri="{FF2B5EF4-FFF2-40B4-BE49-F238E27FC236}">
                <a16:creationId xmlns:a16="http://schemas.microsoft.com/office/drawing/2014/main" id="{CC32C4F0-921E-E046-94EF-3CC4A647E4A1}"/>
              </a:ext>
            </a:extLst>
          </p:cNvPr>
          <p:cNvPicPr preferRelativeResize="0"/>
          <p:nvPr/>
        </p:nvPicPr>
        <p:blipFill rotWithShape="1">
          <a:blip r:embed="rId4">
            <a:alphaModFix/>
          </a:blip>
          <a:srcRect/>
          <a:stretch/>
        </p:blipFill>
        <p:spPr>
          <a:xfrm>
            <a:off x="10314333" y="0"/>
            <a:ext cx="1877667" cy="217067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5"/>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nl-BE"/>
              <a:t>Advantages of gamification</a:t>
            </a:r>
            <a:endParaRPr/>
          </a:p>
        </p:txBody>
      </p:sp>
      <p:sp>
        <p:nvSpPr>
          <p:cNvPr id="254" name="Google Shape;254;p15"/>
          <p:cNvSpPr/>
          <p:nvPr/>
        </p:nvSpPr>
        <p:spPr>
          <a:xfrm>
            <a:off x="262752" y="4079183"/>
            <a:ext cx="2597728" cy="259772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pic>
        <p:nvPicPr>
          <p:cNvPr id="255" name="Google Shape;255;p15"/>
          <p:cNvPicPr preferRelativeResize="0"/>
          <p:nvPr/>
        </p:nvPicPr>
        <p:blipFill rotWithShape="1">
          <a:blip r:embed="rId3">
            <a:alphaModFix/>
          </a:blip>
          <a:srcRect/>
          <a:stretch/>
        </p:blipFill>
        <p:spPr>
          <a:xfrm>
            <a:off x="466355" y="4144818"/>
            <a:ext cx="2076239" cy="2677555"/>
          </a:xfrm>
          <a:prstGeom prst="rect">
            <a:avLst/>
          </a:prstGeom>
          <a:noFill/>
          <a:ln>
            <a:noFill/>
          </a:ln>
        </p:spPr>
      </p:pic>
      <p:pic>
        <p:nvPicPr>
          <p:cNvPr id="256" name="Google Shape;256;p15" descr="Afbeelding met tekenfilm, schermopname, symbool&#10;&#10;Automatisch gegenereerde beschrijving"/>
          <p:cNvPicPr preferRelativeResize="0"/>
          <p:nvPr/>
        </p:nvPicPr>
        <p:blipFill rotWithShape="1">
          <a:blip r:embed="rId4">
            <a:alphaModFix/>
          </a:blip>
          <a:srcRect/>
          <a:stretch/>
        </p:blipFill>
        <p:spPr>
          <a:xfrm>
            <a:off x="3255799" y="974034"/>
            <a:ext cx="3670624" cy="5963479"/>
          </a:xfrm>
          <a:prstGeom prst="rect">
            <a:avLst/>
          </a:prstGeom>
          <a:noFill/>
          <a:ln>
            <a:noFill/>
          </a:ln>
          <a:effectLst>
            <a:outerShdw blurRad="292100" dist="139700" dir="2700000" algn="tl" rotWithShape="0">
              <a:srgbClr val="333333">
                <a:alpha val="64705"/>
              </a:srgbClr>
            </a:outerShdw>
          </a:effectLst>
        </p:spPr>
      </p:pic>
      <p:sp>
        <p:nvSpPr>
          <p:cNvPr id="257" name="Google Shape;257;p15"/>
          <p:cNvSpPr/>
          <p:nvPr/>
        </p:nvSpPr>
        <p:spPr>
          <a:xfrm>
            <a:off x="8696000" y="2130699"/>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97871" y="581471"/>
                </a:lnTo>
              </a:path>
            </a:pathLst>
          </a:cu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Increased engagement</a:t>
            </a:r>
            <a:endParaRPr dirty="0"/>
          </a:p>
        </p:txBody>
      </p:sp>
      <p:sp>
        <p:nvSpPr>
          <p:cNvPr id="258" name="Google Shape;258;p15"/>
          <p:cNvSpPr/>
          <p:nvPr/>
        </p:nvSpPr>
        <p:spPr>
          <a:xfrm>
            <a:off x="8696000" y="2935975"/>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7742" y="426176"/>
                </a:lnTo>
              </a:path>
            </a:pathLst>
          </a:custGeom>
          <a:solidFill>
            <a:schemeClr val="accent1"/>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Information retention improvement</a:t>
            </a:r>
            <a:endParaRPr sz="1800" b="0" i="0" u="none" strike="noStrike" cap="none" dirty="0">
              <a:solidFill>
                <a:schemeClr val="dk1"/>
              </a:solidFill>
              <a:latin typeface="Candara"/>
              <a:ea typeface="Candara"/>
              <a:cs typeface="Candara"/>
              <a:sym typeface="Candara"/>
            </a:endParaRPr>
          </a:p>
        </p:txBody>
      </p:sp>
      <p:sp>
        <p:nvSpPr>
          <p:cNvPr id="259" name="Google Shape;259;p15"/>
          <p:cNvSpPr/>
          <p:nvPr/>
        </p:nvSpPr>
        <p:spPr>
          <a:xfrm>
            <a:off x="8251317" y="3741252"/>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2323" y="316765"/>
                </a:lnTo>
              </a:path>
            </a:pathLst>
          </a:custGeom>
          <a:solidFill>
            <a:srgbClr val="EA6F74"/>
          </a:solid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Personalised learning</a:t>
            </a:r>
            <a:endParaRPr sz="1800" b="0" i="0" u="none" strike="noStrike" cap="none" dirty="0">
              <a:solidFill>
                <a:schemeClr val="dk1"/>
              </a:solidFill>
              <a:latin typeface="Candara"/>
              <a:ea typeface="Candara"/>
              <a:cs typeface="Candara"/>
              <a:sym typeface="Candara"/>
            </a:endParaRPr>
          </a:p>
        </p:txBody>
      </p:sp>
      <p:pic>
        <p:nvPicPr>
          <p:cNvPr id="9" name="Google Shape;142;p3">
            <a:extLst>
              <a:ext uri="{FF2B5EF4-FFF2-40B4-BE49-F238E27FC236}">
                <a16:creationId xmlns:a16="http://schemas.microsoft.com/office/drawing/2014/main" id="{26EFF30A-DA35-C74C-BA5B-E2BC5A5C39FB}"/>
              </a:ext>
            </a:extLst>
          </p:cNvPr>
          <p:cNvPicPr preferRelativeResize="0"/>
          <p:nvPr/>
        </p:nvPicPr>
        <p:blipFill rotWithShape="1">
          <a:blip r:embed="rId5">
            <a:alphaModFix/>
          </a:blip>
          <a:srcRect/>
          <a:stretch/>
        </p:blipFill>
        <p:spPr>
          <a:xfrm>
            <a:off x="10314333" y="0"/>
            <a:ext cx="1877667" cy="217067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16"/>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nl-BE"/>
              <a:t>Advantages of gamification</a:t>
            </a:r>
            <a:endParaRPr/>
          </a:p>
        </p:txBody>
      </p:sp>
      <p:sp>
        <p:nvSpPr>
          <p:cNvPr id="266" name="Google Shape;266;p16"/>
          <p:cNvSpPr/>
          <p:nvPr/>
        </p:nvSpPr>
        <p:spPr>
          <a:xfrm>
            <a:off x="262752" y="4079183"/>
            <a:ext cx="2597728" cy="259772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pic>
        <p:nvPicPr>
          <p:cNvPr id="267" name="Google Shape;267;p16"/>
          <p:cNvPicPr preferRelativeResize="0"/>
          <p:nvPr/>
        </p:nvPicPr>
        <p:blipFill rotWithShape="1">
          <a:blip r:embed="rId3">
            <a:alphaModFix/>
          </a:blip>
          <a:srcRect/>
          <a:stretch/>
        </p:blipFill>
        <p:spPr>
          <a:xfrm>
            <a:off x="466355" y="4144818"/>
            <a:ext cx="2076239" cy="2677555"/>
          </a:xfrm>
          <a:prstGeom prst="rect">
            <a:avLst/>
          </a:prstGeom>
          <a:noFill/>
          <a:ln>
            <a:noFill/>
          </a:ln>
        </p:spPr>
      </p:pic>
      <p:pic>
        <p:nvPicPr>
          <p:cNvPr id="268" name="Google Shape;268;p16" descr="Afbeelding met tekenfilm, schermopname, symbool&#10;&#10;Automatisch gegenereerde beschrijving"/>
          <p:cNvPicPr preferRelativeResize="0"/>
          <p:nvPr/>
        </p:nvPicPr>
        <p:blipFill rotWithShape="1">
          <a:blip r:embed="rId4">
            <a:alphaModFix/>
          </a:blip>
          <a:srcRect/>
          <a:stretch/>
        </p:blipFill>
        <p:spPr>
          <a:xfrm>
            <a:off x="3255799" y="974034"/>
            <a:ext cx="3670624" cy="5963479"/>
          </a:xfrm>
          <a:prstGeom prst="rect">
            <a:avLst/>
          </a:prstGeom>
          <a:noFill/>
          <a:ln>
            <a:noFill/>
          </a:ln>
          <a:effectLst>
            <a:outerShdw blurRad="292100" dist="139700" dir="2700000" algn="tl" rotWithShape="0">
              <a:srgbClr val="333333">
                <a:alpha val="64705"/>
              </a:srgbClr>
            </a:outerShdw>
          </a:effectLst>
        </p:spPr>
      </p:pic>
      <p:sp>
        <p:nvSpPr>
          <p:cNvPr id="269" name="Google Shape;269;p16"/>
          <p:cNvSpPr/>
          <p:nvPr/>
        </p:nvSpPr>
        <p:spPr>
          <a:xfrm>
            <a:off x="8420652" y="1476793"/>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97871" y="581471"/>
                </a:lnTo>
              </a:path>
            </a:pathLst>
          </a:cu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Increased engagement</a:t>
            </a:r>
            <a:endParaRPr dirty="0"/>
          </a:p>
        </p:txBody>
      </p:sp>
      <p:sp>
        <p:nvSpPr>
          <p:cNvPr id="270" name="Google Shape;270;p16"/>
          <p:cNvSpPr/>
          <p:nvPr/>
        </p:nvSpPr>
        <p:spPr>
          <a:xfrm>
            <a:off x="8302117" y="2427905"/>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7742" y="426176"/>
                </a:lnTo>
              </a:path>
            </a:pathLst>
          </a:custGeom>
          <a:solidFill>
            <a:schemeClr val="accent1"/>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Information retention improvement</a:t>
            </a:r>
            <a:endParaRPr sz="1800" b="0" i="0" u="none" strike="noStrike" cap="none" dirty="0">
              <a:solidFill>
                <a:schemeClr val="dk1"/>
              </a:solidFill>
              <a:latin typeface="Candara"/>
              <a:ea typeface="Candara"/>
              <a:cs typeface="Candara"/>
              <a:sym typeface="Candara"/>
            </a:endParaRPr>
          </a:p>
        </p:txBody>
      </p:sp>
      <p:sp>
        <p:nvSpPr>
          <p:cNvPr id="271" name="Google Shape;271;p16"/>
          <p:cNvSpPr/>
          <p:nvPr/>
        </p:nvSpPr>
        <p:spPr>
          <a:xfrm>
            <a:off x="8302117" y="3403322"/>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2323" y="316765"/>
                </a:lnTo>
              </a:path>
            </a:pathLst>
          </a:custGeom>
          <a:solidFill>
            <a:srgbClr val="EA6F74"/>
          </a:solid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Personalised learning</a:t>
            </a:r>
            <a:endParaRPr sz="1800" b="0" i="0" u="none" strike="noStrike" cap="none" dirty="0">
              <a:solidFill>
                <a:schemeClr val="dk1"/>
              </a:solidFill>
              <a:latin typeface="Candara"/>
              <a:ea typeface="Candara"/>
              <a:cs typeface="Candara"/>
              <a:sym typeface="Candara"/>
            </a:endParaRPr>
          </a:p>
        </p:txBody>
      </p:sp>
      <p:sp>
        <p:nvSpPr>
          <p:cNvPr id="272" name="Google Shape;272;p16"/>
          <p:cNvSpPr/>
          <p:nvPr/>
        </p:nvSpPr>
        <p:spPr>
          <a:xfrm>
            <a:off x="8302117" y="4378739"/>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2323" y="203824"/>
                </a:lnTo>
              </a:path>
            </a:pathLst>
          </a:custGeom>
          <a:solidFill>
            <a:srgbClr val="FABE75"/>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Intrinsic motivation</a:t>
            </a:r>
            <a:endParaRPr sz="1800" b="0" i="0" u="none" strike="noStrike" cap="none" dirty="0">
              <a:solidFill>
                <a:schemeClr val="dk1"/>
              </a:solidFill>
              <a:latin typeface="Candara"/>
              <a:ea typeface="Candara"/>
              <a:cs typeface="Candara"/>
              <a:sym typeface="Candara"/>
            </a:endParaRPr>
          </a:p>
        </p:txBody>
      </p:sp>
      <p:pic>
        <p:nvPicPr>
          <p:cNvPr id="10" name="Google Shape;142;p3">
            <a:extLst>
              <a:ext uri="{FF2B5EF4-FFF2-40B4-BE49-F238E27FC236}">
                <a16:creationId xmlns:a16="http://schemas.microsoft.com/office/drawing/2014/main" id="{27AB4489-E74B-0F45-A88C-AFD7AAB9BA2C}"/>
              </a:ext>
            </a:extLst>
          </p:cNvPr>
          <p:cNvPicPr preferRelativeResize="0"/>
          <p:nvPr/>
        </p:nvPicPr>
        <p:blipFill rotWithShape="1">
          <a:blip r:embed="rId5">
            <a:alphaModFix/>
          </a:blip>
          <a:srcRect/>
          <a:stretch/>
        </p:blipFill>
        <p:spPr>
          <a:xfrm>
            <a:off x="10562949" y="-205299"/>
            <a:ext cx="1877667" cy="217067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17"/>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nl-BE"/>
              <a:t>Advantages of gamification</a:t>
            </a:r>
            <a:endParaRPr/>
          </a:p>
        </p:txBody>
      </p:sp>
      <p:sp>
        <p:nvSpPr>
          <p:cNvPr id="279" name="Google Shape;279;p17"/>
          <p:cNvSpPr/>
          <p:nvPr/>
        </p:nvSpPr>
        <p:spPr>
          <a:xfrm>
            <a:off x="262752" y="4079183"/>
            <a:ext cx="2597728" cy="259772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pic>
        <p:nvPicPr>
          <p:cNvPr id="280" name="Google Shape;280;p17"/>
          <p:cNvPicPr preferRelativeResize="0"/>
          <p:nvPr/>
        </p:nvPicPr>
        <p:blipFill rotWithShape="1">
          <a:blip r:embed="rId3">
            <a:alphaModFix/>
          </a:blip>
          <a:srcRect/>
          <a:stretch/>
        </p:blipFill>
        <p:spPr>
          <a:xfrm>
            <a:off x="466355" y="4144818"/>
            <a:ext cx="2076239" cy="2677555"/>
          </a:xfrm>
          <a:prstGeom prst="rect">
            <a:avLst/>
          </a:prstGeom>
          <a:noFill/>
          <a:ln>
            <a:noFill/>
          </a:ln>
        </p:spPr>
      </p:pic>
      <p:pic>
        <p:nvPicPr>
          <p:cNvPr id="281" name="Google Shape;281;p17" descr="Afbeelding met tekenfilm, schermopname, symbool&#10;&#10;Automatisch gegenereerde beschrijving"/>
          <p:cNvPicPr preferRelativeResize="0"/>
          <p:nvPr/>
        </p:nvPicPr>
        <p:blipFill rotWithShape="1">
          <a:blip r:embed="rId4">
            <a:alphaModFix/>
          </a:blip>
          <a:srcRect/>
          <a:stretch/>
        </p:blipFill>
        <p:spPr>
          <a:xfrm>
            <a:off x="3255799" y="974034"/>
            <a:ext cx="3670624" cy="5963479"/>
          </a:xfrm>
          <a:prstGeom prst="rect">
            <a:avLst/>
          </a:prstGeom>
          <a:noFill/>
          <a:ln>
            <a:noFill/>
          </a:ln>
          <a:effectLst>
            <a:outerShdw blurRad="292100" dist="139700" dir="2700000" algn="tl" rotWithShape="0">
              <a:srgbClr val="333333">
                <a:alpha val="64705"/>
              </a:srgbClr>
            </a:outerShdw>
          </a:effectLst>
        </p:spPr>
      </p:pic>
      <p:sp>
        <p:nvSpPr>
          <p:cNvPr id="282" name="Google Shape;282;p17"/>
          <p:cNvSpPr/>
          <p:nvPr/>
        </p:nvSpPr>
        <p:spPr>
          <a:xfrm>
            <a:off x="8776252" y="974034"/>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97871" y="581471"/>
                </a:lnTo>
              </a:path>
            </a:pathLst>
          </a:cu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Increased engagement</a:t>
            </a:r>
            <a:endParaRPr/>
          </a:p>
        </p:txBody>
      </p:sp>
      <p:sp>
        <p:nvSpPr>
          <p:cNvPr id="283" name="Google Shape;283;p17"/>
          <p:cNvSpPr/>
          <p:nvPr/>
        </p:nvSpPr>
        <p:spPr>
          <a:xfrm>
            <a:off x="8776251" y="1871869"/>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7742" y="426176"/>
                </a:lnTo>
              </a:path>
            </a:pathLst>
          </a:custGeom>
          <a:solidFill>
            <a:schemeClr val="accent1"/>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Information retention improvement</a:t>
            </a:r>
            <a:endParaRPr sz="1800" b="0" i="0" u="none" strike="noStrike" cap="none">
              <a:solidFill>
                <a:schemeClr val="dk1"/>
              </a:solidFill>
              <a:latin typeface="Candara"/>
              <a:ea typeface="Candara"/>
              <a:cs typeface="Candara"/>
              <a:sym typeface="Candara"/>
            </a:endParaRPr>
          </a:p>
        </p:txBody>
      </p:sp>
      <p:sp>
        <p:nvSpPr>
          <p:cNvPr id="284" name="Google Shape;284;p17"/>
          <p:cNvSpPr/>
          <p:nvPr/>
        </p:nvSpPr>
        <p:spPr>
          <a:xfrm>
            <a:off x="8776250" y="2769704"/>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2323" y="316765"/>
                </a:lnTo>
              </a:path>
            </a:pathLst>
          </a:custGeom>
          <a:solidFill>
            <a:srgbClr val="EA6F74"/>
          </a:solid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Personalised learning</a:t>
            </a:r>
            <a:endParaRPr sz="1800" b="0" i="0" u="none" strike="noStrike" cap="none">
              <a:solidFill>
                <a:schemeClr val="dk1"/>
              </a:solidFill>
              <a:latin typeface="Candara"/>
              <a:ea typeface="Candara"/>
              <a:cs typeface="Candara"/>
              <a:sym typeface="Candara"/>
            </a:endParaRPr>
          </a:p>
        </p:txBody>
      </p:sp>
      <p:sp>
        <p:nvSpPr>
          <p:cNvPr id="285" name="Google Shape;285;p17"/>
          <p:cNvSpPr/>
          <p:nvPr/>
        </p:nvSpPr>
        <p:spPr>
          <a:xfrm>
            <a:off x="8776250" y="3667539"/>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2323" y="203824"/>
                </a:lnTo>
              </a:path>
            </a:pathLst>
          </a:custGeom>
          <a:solidFill>
            <a:srgbClr val="FABE75"/>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Intrinsic motivation</a:t>
            </a:r>
            <a:endParaRPr sz="1800" b="0" i="0" u="none" strike="noStrike" cap="none">
              <a:solidFill>
                <a:schemeClr val="dk1"/>
              </a:solidFill>
              <a:latin typeface="Candara"/>
              <a:ea typeface="Candara"/>
              <a:cs typeface="Candara"/>
              <a:sym typeface="Candara"/>
            </a:endParaRPr>
          </a:p>
        </p:txBody>
      </p:sp>
      <p:sp>
        <p:nvSpPr>
          <p:cNvPr id="286" name="Google Shape;286;p17"/>
          <p:cNvSpPr/>
          <p:nvPr/>
        </p:nvSpPr>
        <p:spPr>
          <a:xfrm>
            <a:off x="8776249" y="4565374"/>
            <a:ext cx="3081131" cy="675861"/>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3" y="68382"/>
                </a:moveTo>
                <a:lnTo>
                  <a:pt x="-72323" y="80294"/>
                </a:lnTo>
              </a:path>
            </a:pathLst>
          </a:custGeom>
          <a:solidFill>
            <a:srgbClr val="FDFB93"/>
          </a:solidFill>
          <a:ln w="12700" cap="flat" cmpd="sng">
            <a:solidFill>
              <a:srgbClr val="FFFF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Immediate feedback</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18"/>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t>Examples</a:t>
            </a:r>
            <a:endParaRPr/>
          </a:p>
        </p:txBody>
      </p:sp>
      <p:pic>
        <p:nvPicPr>
          <p:cNvPr id="293" name="Google Shape;293;p18"/>
          <p:cNvPicPr preferRelativeResize="0"/>
          <p:nvPr/>
        </p:nvPicPr>
        <p:blipFill rotWithShape="1">
          <a:blip r:embed="rId3">
            <a:alphaModFix/>
          </a:blip>
          <a:srcRect/>
          <a:stretch/>
        </p:blipFill>
        <p:spPr>
          <a:xfrm>
            <a:off x="2593816" y="2026919"/>
            <a:ext cx="1899127" cy="4112967"/>
          </a:xfrm>
          <a:prstGeom prst="rect">
            <a:avLst/>
          </a:prstGeom>
          <a:noFill/>
          <a:ln>
            <a:noFill/>
          </a:ln>
        </p:spPr>
      </p:pic>
      <p:pic>
        <p:nvPicPr>
          <p:cNvPr id="294" name="Google Shape;294;p18" descr="Duolingo logo and symbol, meaning, history, PNG"/>
          <p:cNvPicPr preferRelativeResize="0"/>
          <p:nvPr/>
        </p:nvPicPr>
        <p:blipFill rotWithShape="1">
          <a:blip r:embed="rId4">
            <a:alphaModFix/>
          </a:blip>
          <a:srcRect/>
          <a:stretch/>
        </p:blipFill>
        <p:spPr>
          <a:xfrm>
            <a:off x="617863" y="2542601"/>
            <a:ext cx="1772798" cy="1772798"/>
          </a:xfrm>
          <a:prstGeom prst="rect">
            <a:avLst/>
          </a:prstGeom>
          <a:noFill/>
          <a:ln>
            <a:noFill/>
          </a:ln>
        </p:spPr>
      </p:pic>
      <p:pic>
        <p:nvPicPr>
          <p:cNvPr id="295" name="Google Shape;295;p18" descr="Minecraft Official Site | Minecraft Education"/>
          <p:cNvPicPr preferRelativeResize="0"/>
          <p:nvPr/>
        </p:nvPicPr>
        <p:blipFill rotWithShape="1">
          <a:blip r:embed="rId5">
            <a:alphaModFix/>
          </a:blip>
          <a:srcRect/>
          <a:stretch/>
        </p:blipFill>
        <p:spPr>
          <a:xfrm>
            <a:off x="6376825" y="422708"/>
            <a:ext cx="4957590" cy="1799063"/>
          </a:xfrm>
          <a:prstGeom prst="rect">
            <a:avLst/>
          </a:prstGeom>
          <a:noFill/>
          <a:ln>
            <a:noFill/>
          </a:ln>
        </p:spPr>
      </p:pic>
      <p:grpSp>
        <p:nvGrpSpPr>
          <p:cNvPr id="296" name="Google Shape;296;p18"/>
          <p:cNvGrpSpPr/>
          <p:nvPr/>
        </p:nvGrpSpPr>
        <p:grpSpPr>
          <a:xfrm>
            <a:off x="7414677" y="2100792"/>
            <a:ext cx="4001876" cy="2295428"/>
            <a:chOff x="0" y="0"/>
            <a:chExt cx="7981950" cy="4578350"/>
          </a:xfrm>
        </p:grpSpPr>
        <p:sp>
          <p:nvSpPr>
            <p:cNvPr id="297" name="Google Shape;297;p18"/>
            <p:cNvSpPr/>
            <p:nvPr/>
          </p:nvSpPr>
          <p:spPr>
            <a:xfrm>
              <a:off x="765810" y="21590"/>
              <a:ext cx="6451600" cy="4326890"/>
            </a:xfrm>
            <a:custGeom>
              <a:avLst/>
              <a:gdLst/>
              <a:ahLst/>
              <a:cxnLst/>
              <a:rect l="l" t="t" r="r" b="b"/>
              <a:pathLst>
                <a:path w="6451600" h="4326890" extrusionOk="0">
                  <a:moveTo>
                    <a:pt x="6224270" y="0"/>
                  </a:moveTo>
                  <a:lnTo>
                    <a:pt x="226060" y="0"/>
                  </a:lnTo>
                  <a:cubicBezTo>
                    <a:pt x="101600" y="0"/>
                    <a:pt x="0" y="101600"/>
                    <a:pt x="0" y="226060"/>
                  </a:cubicBezTo>
                  <a:lnTo>
                    <a:pt x="0" y="4326890"/>
                  </a:lnTo>
                  <a:lnTo>
                    <a:pt x="6451601" y="4326890"/>
                  </a:lnTo>
                  <a:lnTo>
                    <a:pt x="6451601" y="226060"/>
                  </a:lnTo>
                  <a:cubicBezTo>
                    <a:pt x="6450331" y="101600"/>
                    <a:pt x="6348731" y="0"/>
                    <a:pt x="6224270" y="0"/>
                  </a:cubicBezTo>
                  <a:close/>
                  <a:moveTo>
                    <a:pt x="6252210" y="4043680"/>
                  </a:moveTo>
                  <a:lnTo>
                    <a:pt x="196851" y="4043680"/>
                  </a:lnTo>
                  <a:lnTo>
                    <a:pt x="196851" y="255270"/>
                  </a:lnTo>
                  <a:lnTo>
                    <a:pt x="6252210" y="255270"/>
                  </a:lnTo>
                  <a:lnTo>
                    <a:pt x="6252210" y="404368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8"/>
            <p:cNvSpPr/>
            <p:nvPr/>
          </p:nvSpPr>
          <p:spPr>
            <a:xfrm>
              <a:off x="0" y="0"/>
              <a:ext cx="7981950" cy="4542790"/>
            </a:xfrm>
            <a:custGeom>
              <a:avLst/>
              <a:gdLst/>
              <a:ahLst/>
              <a:cxnLst/>
              <a:rect l="l" t="t" r="r" b="b"/>
              <a:pathLst>
                <a:path w="7981950" h="4542790" extrusionOk="0">
                  <a:moveTo>
                    <a:pt x="7239000" y="4348480"/>
                  </a:moveTo>
                  <a:lnTo>
                    <a:pt x="7239000" y="243840"/>
                  </a:lnTo>
                  <a:cubicBezTo>
                    <a:pt x="7239000" y="109220"/>
                    <a:pt x="7129780" y="0"/>
                    <a:pt x="6995160" y="0"/>
                  </a:cubicBezTo>
                  <a:lnTo>
                    <a:pt x="985520" y="0"/>
                  </a:lnTo>
                  <a:cubicBezTo>
                    <a:pt x="852170" y="0"/>
                    <a:pt x="742950" y="109220"/>
                    <a:pt x="742950" y="243840"/>
                  </a:cubicBezTo>
                  <a:lnTo>
                    <a:pt x="742950" y="4349750"/>
                  </a:lnTo>
                  <a:lnTo>
                    <a:pt x="0" y="4349750"/>
                  </a:lnTo>
                  <a:lnTo>
                    <a:pt x="0" y="4447540"/>
                  </a:lnTo>
                  <a:cubicBezTo>
                    <a:pt x="0" y="4500880"/>
                    <a:pt x="43180" y="4542790"/>
                    <a:pt x="95250" y="4542790"/>
                  </a:cubicBezTo>
                  <a:lnTo>
                    <a:pt x="7886700" y="4542790"/>
                  </a:lnTo>
                  <a:cubicBezTo>
                    <a:pt x="7940040" y="4542790"/>
                    <a:pt x="7981950" y="4499610"/>
                    <a:pt x="7981950" y="4447540"/>
                  </a:cubicBezTo>
                  <a:lnTo>
                    <a:pt x="7981950" y="4349750"/>
                  </a:lnTo>
                  <a:lnTo>
                    <a:pt x="7239000" y="4349750"/>
                  </a:lnTo>
                  <a:close/>
                  <a:moveTo>
                    <a:pt x="4519930" y="4348480"/>
                  </a:moveTo>
                  <a:lnTo>
                    <a:pt x="4519930" y="4349750"/>
                  </a:lnTo>
                  <a:cubicBezTo>
                    <a:pt x="4519930" y="4403090"/>
                    <a:pt x="4476750" y="4445000"/>
                    <a:pt x="4424680" y="4445000"/>
                  </a:cubicBezTo>
                  <a:lnTo>
                    <a:pt x="3557270" y="4445000"/>
                  </a:lnTo>
                  <a:cubicBezTo>
                    <a:pt x="3503930" y="4445000"/>
                    <a:pt x="3462020" y="4401820"/>
                    <a:pt x="3462020" y="4349750"/>
                  </a:cubicBezTo>
                  <a:lnTo>
                    <a:pt x="3462020" y="4348480"/>
                  </a:lnTo>
                  <a:lnTo>
                    <a:pt x="765810" y="4348480"/>
                  </a:lnTo>
                  <a:lnTo>
                    <a:pt x="765810" y="247650"/>
                  </a:lnTo>
                  <a:cubicBezTo>
                    <a:pt x="765810" y="123190"/>
                    <a:pt x="867410" y="21590"/>
                    <a:pt x="991870" y="21590"/>
                  </a:cubicBezTo>
                  <a:lnTo>
                    <a:pt x="6990080" y="21590"/>
                  </a:lnTo>
                  <a:cubicBezTo>
                    <a:pt x="7114539" y="21590"/>
                    <a:pt x="7216139" y="123190"/>
                    <a:pt x="7216139" y="247650"/>
                  </a:cubicBezTo>
                  <a:lnTo>
                    <a:pt x="7216139" y="4348480"/>
                  </a:lnTo>
                  <a:lnTo>
                    <a:pt x="4519930" y="4348480"/>
                  </a:lnTo>
                  <a:close/>
                </a:path>
              </a:pathLst>
            </a:custGeom>
            <a:solidFill>
              <a:srgbClr val="96969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8"/>
            <p:cNvSpPr/>
            <p:nvPr/>
          </p:nvSpPr>
          <p:spPr>
            <a:xfrm>
              <a:off x="3460750" y="4349750"/>
              <a:ext cx="1059180" cy="96520"/>
            </a:xfrm>
            <a:custGeom>
              <a:avLst/>
              <a:gdLst/>
              <a:ahLst/>
              <a:cxnLst/>
              <a:rect l="l" t="t" r="r" b="b"/>
              <a:pathLst>
                <a:path w="1059180" h="96520" extrusionOk="0">
                  <a:moveTo>
                    <a:pt x="96520" y="96520"/>
                  </a:moveTo>
                  <a:lnTo>
                    <a:pt x="963930" y="96520"/>
                  </a:lnTo>
                  <a:cubicBezTo>
                    <a:pt x="1017270" y="96520"/>
                    <a:pt x="1059180" y="53340"/>
                    <a:pt x="1059180" y="1270"/>
                  </a:cubicBezTo>
                  <a:lnTo>
                    <a:pt x="1059180" y="0"/>
                  </a:lnTo>
                  <a:lnTo>
                    <a:pt x="0" y="0"/>
                  </a:lnTo>
                  <a:lnTo>
                    <a:pt x="0" y="1270"/>
                  </a:lnTo>
                  <a:cubicBezTo>
                    <a:pt x="0" y="53340"/>
                    <a:pt x="43180" y="96520"/>
                    <a:pt x="96520" y="96520"/>
                  </a:cubicBezTo>
                  <a:close/>
                </a:path>
              </a:pathLst>
            </a:custGeom>
            <a:solidFill>
              <a:srgbClr val="7271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8"/>
            <p:cNvSpPr/>
            <p:nvPr/>
          </p:nvSpPr>
          <p:spPr>
            <a:xfrm>
              <a:off x="163830" y="4542790"/>
              <a:ext cx="7654290" cy="35560"/>
            </a:xfrm>
            <a:custGeom>
              <a:avLst/>
              <a:gdLst/>
              <a:ahLst/>
              <a:cxnLst/>
              <a:rect l="l" t="t" r="r" b="b"/>
              <a:pathLst>
                <a:path w="7654290" h="35560" extrusionOk="0">
                  <a:moveTo>
                    <a:pt x="0" y="0"/>
                  </a:moveTo>
                  <a:cubicBezTo>
                    <a:pt x="0" y="20320"/>
                    <a:pt x="16510" y="35560"/>
                    <a:pt x="35560" y="35560"/>
                  </a:cubicBezTo>
                  <a:lnTo>
                    <a:pt x="7618730" y="35560"/>
                  </a:lnTo>
                  <a:cubicBezTo>
                    <a:pt x="7639050" y="35560"/>
                    <a:pt x="7654290" y="19050"/>
                    <a:pt x="7654290" y="0"/>
                  </a:cubicBezTo>
                  <a:lnTo>
                    <a:pt x="0" y="0"/>
                  </a:lnTo>
                  <a:close/>
                </a:path>
              </a:pathLst>
            </a:custGeom>
            <a:solidFill>
              <a:srgbClr val="7271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8"/>
            <p:cNvSpPr/>
            <p:nvPr/>
          </p:nvSpPr>
          <p:spPr>
            <a:xfrm>
              <a:off x="962660" y="276860"/>
              <a:ext cx="6055360" cy="3789680"/>
            </a:xfrm>
            <a:custGeom>
              <a:avLst/>
              <a:gdLst/>
              <a:ahLst/>
              <a:cxnLst/>
              <a:rect l="l" t="t" r="r" b="b"/>
              <a:pathLst>
                <a:path w="6055360" h="3789680" extrusionOk="0">
                  <a:moveTo>
                    <a:pt x="0" y="0"/>
                  </a:moveTo>
                  <a:lnTo>
                    <a:pt x="6055360" y="0"/>
                  </a:lnTo>
                  <a:lnTo>
                    <a:pt x="6055360" y="3789680"/>
                  </a:lnTo>
                  <a:lnTo>
                    <a:pt x="0" y="3789680"/>
                  </a:lnTo>
                  <a:close/>
                </a:path>
              </a:pathLst>
            </a:custGeom>
            <a:blipFill rotWithShape="1">
              <a:blip r:embed="rId6">
                <a:alphaModFix/>
              </a:blip>
              <a:stretch>
                <a:fillRect l="-10830" r="-10830"/>
              </a:stretch>
            </a:blipFill>
            <a:ln>
              <a:noFill/>
            </a:ln>
          </p:spPr>
        </p:sp>
      </p:grpSp>
      <p:pic>
        <p:nvPicPr>
          <p:cNvPr id="302" name="Google Shape;302;p18"/>
          <p:cNvPicPr preferRelativeResize="0"/>
          <p:nvPr/>
        </p:nvPicPr>
        <p:blipFill rotWithShape="1">
          <a:blip r:embed="rId7">
            <a:alphaModFix/>
          </a:blip>
          <a:srcRect/>
          <a:stretch/>
        </p:blipFill>
        <p:spPr>
          <a:xfrm>
            <a:off x="2442656" y="1859300"/>
            <a:ext cx="2191677" cy="4427629"/>
          </a:xfrm>
          <a:prstGeom prst="rect">
            <a:avLst/>
          </a:prstGeom>
          <a:noFill/>
          <a:ln>
            <a:noFill/>
          </a:ln>
        </p:spPr>
      </p:pic>
      <p:pic>
        <p:nvPicPr>
          <p:cNvPr id="14" name="Google Shape;142;p3">
            <a:extLst>
              <a:ext uri="{FF2B5EF4-FFF2-40B4-BE49-F238E27FC236}">
                <a16:creationId xmlns:a16="http://schemas.microsoft.com/office/drawing/2014/main" id="{1CA8A34B-8C7B-FF4B-B570-712AB8372FD2}"/>
              </a:ext>
            </a:extLst>
          </p:cNvPr>
          <p:cNvPicPr preferRelativeResize="0"/>
          <p:nvPr/>
        </p:nvPicPr>
        <p:blipFill rotWithShape="1">
          <a:blip r:embed="rId8">
            <a:alphaModFix/>
          </a:blip>
          <a:srcRect/>
          <a:stretch/>
        </p:blipFill>
        <p:spPr>
          <a:xfrm>
            <a:off x="10766950" y="-240600"/>
            <a:ext cx="1877667" cy="217067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19"/>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t>Examples</a:t>
            </a:r>
            <a:endParaRPr/>
          </a:p>
        </p:txBody>
      </p:sp>
      <p:pic>
        <p:nvPicPr>
          <p:cNvPr id="310" name="Google Shape;310;p19"/>
          <p:cNvPicPr preferRelativeResize="0"/>
          <p:nvPr/>
        </p:nvPicPr>
        <p:blipFill rotWithShape="1">
          <a:blip r:embed="rId3">
            <a:alphaModFix/>
          </a:blip>
          <a:srcRect/>
          <a:stretch/>
        </p:blipFill>
        <p:spPr>
          <a:xfrm>
            <a:off x="5083683" y="1565930"/>
            <a:ext cx="1899127" cy="4112967"/>
          </a:xfrm>
          <a:prstGeom prst="rect">
            <a:avLst/>
          </a:prstGeom>
          <a:noFill/>
          <a:ln>
            <a:noFill/>
          </a:ln>
        </p:spPr>
      </p:pic>
      <p:pic>
        <p:nvPicPr>
          <p:cNvPr id="311" name="Google Shape;311;p19" descr="Duolingo logo and symbol, meaning, history, PNG"/>
          <p:cNvPicPr preferRelativeResize="0"/>
          <p:nvPr/>
        </p:nvPicPr>
        <p:blipFill rotWithShape="1">
          <a:blip r:embed="rId4">
            <a:alphaModFix/>
          </a:blip>
          <a:srcRect/>
          <a:stretch/>
        </p:blipFill>
        <p:spPr>
          <a:xfrm>
            <a:off x="1896106" y="2290711"/>
            <a:ext cx="2663406" cy="2663406"/>
          </a:xfrm>
          <a:prstGeom prst="rect">
            <a:avLst/>
          </a:prstGeom>
          <a:noFill/>
          <a:ln>
            <a:noFill/>
          </a:ln>
        </p:spPr>
      </p:pic>
      <p:pic>
        <p:nvPicPr>
          <p:cNvPr id="312" name="Google Shape;312;p19"/>
          <p:cNvPicPr preferRelativeResize="0"/>
          <p:nvPr/>
        </p:nvPicPr>
        <p:blipFill rotWithShape="1">
          <a:blip r:embed="rId5">
            <a:alphaModFix/>
          </a:blip>
          <a:srcRect/>
          <a:stretch/>
        </p:blipFill>
        <p:spPr>
          <a:xfrm>
            <a:off x="4937407" y="1408598"/>
            <a:ext cx="2191677" cy="4427629"/>
          </a:xfrm>
          <a:prstGeom prst="rect">
            <a:avLst/>
          </a:prstGeom>
          <a:noFill/>
          <a:ln>
            <a:noFill/>
          </a:ln>
        </p:spPr>
      </p:pic>
      <p:sp>
        <p:nvSpPr>
          <p:cNvPr id="313" name="Google Shape;313;p19"/>
          <p:cNvSpPr/>
          <p:nvPr/>
        </p:nvSpPr>
        <p:spPr>
          <a:xfrm>
            <a:off x="8423338" y="1223196"/>
            <a:ext cx="3076271" cy="7053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4" y="68257"/>
                </a:moveTo>
                <a:lnTo>
                  <a:pt x="-58589" y="192196"/>
                </a:lnTo>
              </a:path>
            </a:pathLst>
          </a:cu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i="0" u="none" strike="noStrike" cap="none" dirty="0">
                <a:solidFill>
                  <a:schemeClr val="dk1"/>
                </a:solidFill>
                <a:latin typeface="Candara"/>
                <a:ea typeface="Candara"/>
                <a:cs typeface="Candara"/>
                <a:sym typeface="Candara"/>
              </a:rPr>
              <a:t>Clear goals and objectives</a:t>
            </a:r>
            <a:endParaRPr sz="1800" i="0" u="none" strike="noStrike" cap="none" dirty="0">
              <a:solidFill>
                <a:schemeClr val="dk1"/>
              </a:solidFill>
              <a:latin typeface="Candara"/>
              <a:ea typeface="Candara"/>
              <a:cs typeface="Candara"/>
              <a:sym typeface="Candara"/>
            </a:endParaRPr>
          </a:p>
        </p:txBody>
      </p:sp>
      <p:sp>
        <p:nvSpPr>
          <p:cNvPr id="314" name="Google Shape;314;p19"/>
          <p:cNvSpPr/>
          <p:nvPr/>
        </p:nvSpPr>
        <p:spPr>
          <a:xfrm>
            <a:off x="8423338" y="2055172"/>
            <a:ext cx="3076271" cy="7053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4" y="68257"/>
                </a:moveTo>
                <a:lnTo>
                  <a:pt x="-58589" y="192196"/>
                </a:lnTo>
              </a:path>
            </a:pathLst>
          </a:cu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dirty="0">
                <a:solidFill>
                  <a:schemeClr val="dk1"/>
                </a:solidFill>
                <a:latin typeface="Candara"/>
                <a:ea typeface="Candara"/>
                <a:cs typeface="Candara"/>
                <a:sym typeface="Candara"/>
              </a:rPr>
              <a:t>Progression system</a:t>
            </a:r>
            <a:endParaRPr dirty="0"/>
          </a:p>
        </p:txBody>
      </p:sp>
      <p:sp>
        <p:nvSpPr>
          <p:cNvPr id="315" name="Google Shape;315;p19"/>
          <p:cNvSpPr/>
          <p:nvPr/>
        </p:nvSpPr>
        <p:spPr>
          <a:xfrm>
            <a:off x="8592668" y="3013806"/>
            <a:ext cx="3076271" cy="7053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4" y="68257"/>
                </a:moveTo>
                <a:lnTo>
                  <a:pt x="-58589" y="192196"/>
                </a:lnTo>
              </a:path>
            </a:pathLst>
          </a:cu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Rewards</a:t>
            </a:r>
            <a:endParaRPr sz="1800" b="0" i="0" u="none" strike="noStrike" cap="none">
              <a:solidFill>
                <a:schemeClr val="dk1"/>
              </a:solidFill>
              <a:latin typeface="Candara"/>
              <a:ea typeface="Candara"/>
              <a:cs typeface="Candara"/>
              <a:sym typeface="Candara"/>
            </a:endParaRPr>
          </a:p>
        </p:txBody>
      </p:sp>
      <p:sp>
        <p:nvSpPr>
          <p:cNvPr id="316" name="Google Shape;316;p19"/>
          <p:cNvSpPr/>
          <p:nvPr/>
        </p:nvSpPr>
        <p:spPr>
          <a:xfrm>
            <a:off x="8592669" y="4074717"/>
            <a:ext cx="3076271" cy="7053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4" y="68257"/>
                </a:moveTo>
                <a:lnTo>
                  <a:pt x="-58589" y="192196"/>
                </a:lnTo>
              </a:path>
            </a:pathLst>
          </a:cu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Competition</a:t>
            </a:r>
            <a:endParaRPr sz="1800" b="0" i="0" u="none" strike="noStrike" cap="none">
              <a:solidFill>
                <a:schemeClr val="dk1"/>
              </a:solidFill>
              <a:latin typeface="Candara"/>
              <a:ea typeface="Candara"/>
              <a:cs typeface="Candara"/>
              <a:sym typeface="Candara"/>
            </a:endParaRPr>
          </a:p>
        </p:txBody>
      </p:sp>
      <p:pic>
        <p:nvPicPr>
          <p:cNvPr id="10" name="Google Shape;142;p3">
            <a:extLst>
              <a:ext uri="{FF2B5EF4-FFF2-40B4-BE49-F238E27FC236}">
                <a16:creationId xmlns:a16="http://schemas.microsoft.com/office/drawing/2014/main" id="{020A07C2-8EF1-C140-9AEA-BA6C53D78909}"/>
              </a:ext>
            </a:extLst>
          </p:cNvPr>
          <p:cNvPicPr preferRelativeResize="0"/>
          <p:nvPr/>
        </p:nvPicPr>
        <p:blipFill rotWithShape="1">
          <a:blip r:embed="rId6">
            <a:alphaModFix/>
          </a:blip>
          <a:srcRect/>
          <a:stretch/>
        </p:blipFill>
        <p:spPr>
          <a:xfrm>
            <a:off x="10730105" y="-298602"/>
            <a:ext cx="1877667" cy="217067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20"/>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t>Examples</a:t>
            </a:r>
            <a:endParaRPr/>
          </a:p>
        </p:txBody>
      </p:sp>
      <p:pic>
        <p:nvPicPr>
          <p:cNvPr id="323" name="Google Shape;323;p20" descr="Minecraft Official Site | Minecraft Education"/>
          <p:cNvPicPr preferRelativeResize="0"/>
          <p:nvPr/>
        </p:nvPicPr>
        <p:blipFill rotWithShape="1">
          <a:blip r:embed="rId3">
            <a:alphaModFix/>
          </a:blip>
          <a:srcRect/>
          <a:stretch/>
        </p:blipFill>
        <p:spPr>
          <a:xfrm>
            <a:off x="1615948" y="1439086"/>
            <a:ext cx="4957590" cy="1799063"/>
          </a:xfrm>
          <a:prstGeom prst="rect">
            <a:avLst/>
          </a:prstGeom>
          <a:noFill/>
          <a:ln>
            <a:noFill/>
          </a:ln>
        </p:spPr>
      </p:pic>
      <p:grpSp>
        <p:nvGrpSpPr>
          <p:cNvPr id="324" name="Google Shape;324;p20"/>
          <p:cNvGrpSpPr/>
          <p:nvPr/>
        </p:nvGrpSpPr>
        <p:grpSpPr>
          <a:xfrm>
            <a:off x="2094124" y="3196761"/>
            <a:ext cx="4001876" cy="2295428"/>
            <a:chOff x="0" y="0"/>
            <a:chExt cx="7981950" cy="4578350"/>
          </a:xfrm>
        </p:grpSpPr>
        <p:sp>
          <p:nvSpPr>
            <p:cNvPr id="325" name="Google Shape;325;p20"/>
            <p:cNvSpPr/>
            <p:nvPr/>
          </p:nvSpPr>
          <p:spPr>
            <a:xfrm>
              <a:off x="765810" y="21590"/>
              <a:ext cx="6451600" cy="4326890"/>
            </a:xfrm>
            <a:custGeom>
              <a:avLst/>
              <a:gdLst/>
              <a:ahLst/>
              <a:cxnLst/>
              <a:rect l="l" t="t" r="r" b="b"/>
              <a:pathLst>
                <a:path w="6451600" h="4326890" extrusionOk="0">
                  <a:moveTo>
                    <a:pt x="6224270" y="0"/>
                  </a:moveTo>
                  <a:lnTo>
                    <a:pt x="226060" y="0"/>
                  </a:lnTo>
                  <a:cubicBezTo>
                    <a:pt x="101600" y="0"/>
                    <a:pt x="0" y="101600"/>
                    <a:pt x="0" y="226060"/>
                  </a:cubicBezTo>
                  <a:lnTo>
                    <a:pt x="0" y="4326890"/>
                  </a:lnTo>
                  <a:lnTo>
                    <a:pt x="6451601" y="4326890"/>
                  </a:lnTo>
                  <a:lnTo>
                    <a:pt x="6451601" y="226060"/>
                  </a:lnTo>
                  <a:cubicBezTo>
                    <a:pt x="6450331" y="101600"/>
                    <a:pt x="6348731" y="0"/>
                    <a:pt x="6224270" y="0"/>
                  </a:cubicBezTo>
                  <a:close/>
                  <a:moveTo>
                    <a:pt x="6252210" y="4043680"/>
                  </a:moveTo>
                  <a:lnTo>
                    <a:pt x="196851" y="4043680"/>
                  </a:lnTo>
                  <a:lnTo>
                    <a:pt x="196851" y="255270"/>
                  </a:lnTo>
                  <a:lnTo>
                    <a:pt x="6252210" y="255270"/>
                  </a:lnTo>
                  <a:lnTo>
                    <a:pt x="6252210" y="404368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0"/>
            <p:cNvSpPr/>
            <p:nvPr/>
          </p:nvSpPr>
          <p:spPr>
            <a:xfrm>
              <a:off x="0" y="0"/>
              <a:ext cx="7981950" cy="4542790"/>
            </a:xfrm>
            <a:custGeom>
              <a:avLst/>
              <a:gdLst/>
              <a:ahLst/>
              <a:cxnLst/>
              <a:rect l="l" t="t" r="r" b="b"/>
              <a:pathLst>
                <a:path w="7981950" h="4542790" extrusionOk="0">
                  <a:moveTo>
                    <a:pt x="7239000" y="4348480"/>
                  </a:moveTo>
                  <a:lnTo>
                    <a:pt x="7239000" y="243840"/>
                  </a:lnTo>
                  <a:cubicBezTo>
                    <a:pt x="7239000" y="109220"/>
                    <a:pt x="7129780" y="0"/>
                    <a:pt x="6995160" y="0"/>
                  </a:cubicBezTo>
                  <a:lnTo>
                    <a:pt x="985520" y="0"/>
                  </a:lnTo>
                  <a:cubicBezTo>
                    <a:pt x="852170" y="0"/>
                    <a:pt x="742950" y="109220"/>
                    <a:pt x="742950" y="243840"/>
                  </a:cubicBezTo>
                  <a:lnTo>
                    <a:pt x="742950" y="4349750"/>
                  </a:lnTo>
                  <a:lnTo>
                    <a:pt x="0" y="4349750"/>
                  </a:lnTo>
                  <a:lnTo>
                    <a:pt x="0" y="4447540"/>
                  </a:lnTo>
                  <a:cubicBezTo>
                    <a:pt x="0" y="4500880"/>
                    <a:pt x="43180" y="4542790"/>
                    <a:pt x="95250" y="4542790"/>
                  </a:cubicBezTo>
                  <a:lnTo>
                    <a:pt x="7886700" y="4542790"/>
                  </a:lnTo>
                  <a:cubicBezTo>
                    <a:pt x="7940040" y="4542790"/>
                    <a:pt x="7981950" y="4499610"/>
                    <a:pt x="7981950" y="4447540"/>
                  </a:cubicBezTo>
                  <a:lnTo>
                    <a:pt x="7981950" y="4349750"/>
                  </a:lnTo>
                  <a:lnTo>
                    <a:pt x="7239000" y="4349750"/>
                  </a:lnTo>
                  <a:close/>
                  <a:moveTo>
                    <a:pt x="4519930" y="4348480"/>
                  </a:moveTo>
                  <a:lnTo>
                    <a:pt x="4519930" y="4349750"/>
                  </a:lnTo>
                  <a:cubicBezTo>
                    <a:pt x="4519930" y="4403090"/>
                    <a:pt x="4476750" y="4445000"/>
                    <a:pt x="4424680" y="4445000"/>
                  </a:cubicBezTo>
                  <a:lnTo>
                    <a:pt x="3557270" y="4445000"/>
                  </a:lnTo>
                  <a:cubicBezTo>
                    <a:pt x="3503930" y="4445000"/>
                    <a:pt x="3462020" y="4401820"/>
                    <a:pt x="3462020" y="4349750"/>
                  </a:cubicBezTo>
                  <a:lnTo>
                    <a:pt x="3462020" y="4348480"/>
                  </a:lnTo>
                  <a:lnTo>
                    <a:pt x="765810" y="4348480"/>
                  </a:lnTo>
                  <a:lnTo>
                    <a:pt x="765810" y="247650"/>
                  </a:lnTo>
                  <a:cubicBezTo>
                    <a:pt x="765810" y="123190"/>
                    <a:pt x="867410" y="21590"/>
                    <a:pt x="991870" y="21590"/>
                  </a:cubicBezTo>
                  <a:lnTo>
                    <a:pt x="6990080" y="21590"/>
                  </a:lnTo>
                  <a:cubicBezTo>
                    <a:pt x="7114539" y="21590"/>
                    <a:pt x="7216139" y="123190"/>
                    <a:pt x="7216139" y="247650"/>
                  </a:cubicBezTo>
                  <a:lnTo>
                    <a:pt x="7216139" y="4348480"/>
                  </a:lnTo>
                  <a:lnTo>
                    <a:pt x="4519930" y="4348480"/>
                  </a:lnTo>
                  <a:close/>
                </a:path>
              </a:pathLst>
            </a:custGeom>
            <a:solidFill>
              <a:srgbClr val="96969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0"/>
            <p:cNvSpPr/>
            <p:nvPr/>
          </p:nvSpPr>
          <p:spPr>
            <a:xfrm>
              <a:off x="3460750" y="4349750"/>
              <a:ext cx="1059180" cy="96520"/>
            </a:xfrm>
            <a:custGeom>
              <a:avLst/>
              <a:gdLst/>
              <a:ahLst/>
              <a:cxnLst/>
              <a:rect l="l" t="t" r="r" b="b"/>
              <a:pathLst>
                <a:path w="1059180" h="96520" extrusionOk="0">
                  <a:moveTo>
                    <a:pt x="96520" y="96520"/>
                  </a:moveTo>
                  <a:lnTo>
                    <a:pt x="963930" y="96520"/>
                  </a:lnTo>
                  <a:cubicBezTo>
                    <a:pt x="1017270" y="96520"/>
                    <a:pt x="1059180" y="53340"/>
                    <a:pt x="1059180" y="1270"/>
                  </a:cubicBezTo>
                  <a:lnTo>
                    <a:pt x="1059180" y="0"/>
                  </a:lnTo>
                  <a:lnTo>
                    <a:pt x="0" y="0"/>
                  </a:lnTo>
                  <a:lnTo>
                    <a:pt x="0" y="1270"/>
                  </a:lnTo>
                  <a:cubicBezTo>
                    <a:pt x="0" y="53340"/>
                    <a:pt x="43180" y="96520"/>
                    <a:pt x="96520" y="96520"/>
                  </a:cubicBezTo>
                  <a:close/>
                </a:path>
              </a:pathLst>
            </a:custGeom>
            <a:solidFill>
              <a:srgbClr val="7271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0"/>
            <p:cNvSpPr/>
            <p:nvPr/>
          </p:nvSpPr>
          <p:spPr>
            <a:xfrm>
              <a:off x="163830" y="4542790"/>
              <a:ext cx="7654290" cy="35560"/>
            </a:xfrm>
            <a:custGeom>
              <a:avLst/>
              <a:gdLst/>
              <a:ahLst/>
              <a:cxnLst/>
              <a:rect l="l" t="t" r="r" b="b"/>
              <a:pathLst>
                <a:path w="7654290" h="35560" extrusionOk="0">
                  <a:moveTo>
                    <a:pt x="0" y="0"/>
                  </a:moveTo>
                  <a:cubicBezTo>
                    <a:pt x="0" y="20320"/>
                    <a:pt x="16510" y="35560"/>
                    <a:pt x="35560" y="35560"/>
                  </a:cubicBezTo>
                  <a:lnTo>
                    <a:pt x="7618730" y="35560"/>
                  </a:lnTo>
                  <a:cubicBezTo>
                    <a:pt x="7639050" y="35560"/>
                    <a:pt x="7654290" y="19050"/>
                    <a:pt x="7654290" y="0"/>
                  </a:cubicBezTo>
                  <a:lnTo>
                    <a:pt x="0" y="0"/>
                  </a:lnTo>
                  <a:close/>
                </a:path>
              </a:pathLst>
            </a:custGeom>
            <a:solidFill>
              <a:srgbClr val="7271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0"/>
            <p:cNvSpPr/>
            <p:nvPr/>
          </p:nvSpPr>
          <p:spPr>
            <a:xfrm>
              <a:off x="962660" y="276860"/>
              <a:ext cx="6055360" cy="3789680"/>
            </a:xfrm>
            <a:custGeom>
              <a:avLst/>
              <a:gdLst/>
              <a:ahLst/>
              <a:cxnLst/>
              <a:rect l="l" t="t" r="r" b="b"/>
              <a:pathLst>
                <a:path w="6055360" h="3789680" extrusionOk="0">
                  <a:moveTo>
                    <a:pt x="0" y="0"/>
                  </a:moveTo>
                  <a:lnTo>
                    <a:pt x="6055360" y="0"/>
                  </a:lnTo>
                  <a:lnTo>
                    <a:pt x="6055360" y="3789680"/>
                  </a:lnTo>
                  <a:lnTo>
                    <a:pt x="0" y="3789680"/>
                  </a:lnTo>
                  <a:close/>
                </a:path>
              </a:pathLst>
            </a:custGeom>
            <a:blipFill rotWithShape="1">
              <a:blip r:embed="rId4">
                <a:alphaModFix/>
              </a:blip>
              <a:stretch>
                <a:fillRect l="-10830" r="-10830"/>
              </a:stretch>
            </a:blipFill>
            <a:ln>
              <a:noFill/>
            </a:ln>
          </p:spPr>
        </p:sp>
      </p:grpSp>
      <p:sp>
        <p:nvSpPr>
          <p:cNvPr id="330" name="Google Shape;330;p20"/>
          <p:cNvSpPr/>
          <p:nvPr/>
        </p:nvSpPr>
        <p:spPr>
          <a:xfrm>
            <a:off x="7637934" y="618567"/>
            <a:ext cx="3076271" cy="7053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4" y="68257"/>
                </a:moveTo>
                <a:lnTo>
                  <a:pt x="-77472" y="455296"/>
                </a:lnTo>
              </a:path>
            </a:pathLst>
          </a:custGeom>
          <a:solidFill>
            <a:schemeClr val="accent1"/>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Creativity</a:t>
            </a:r>
            <a:endParaRPr sz="1800" b="0" i="0" u="none" strike="noStrike" cap="none">
              <a:solidFill>
                <a:schemeClr val="dk1"/>
              </a:solidFill>
              <a:latin typeface="Candara"/>
              <a:ea typeface="Candara"/>
              <a:cs typeface="Candara"/>
              <a:sym typeface="Candara"/>
            </a:endParaRPr>
          </a:p>
        </p:txBody>
      </p:sp>
      <p:sp>
        <p:nvSpPr>
          <p:cNvPr id="331" name="Google Shape;331;p20"/>
          <p:cNvSpPr/>
          <p:nvPr/>
        </p:nvSpPr>
        <p:spPr>
          <a:xfrm>
            <a:off x="7637934" y="1591471"/>
            <a:ext cx="3076271" cy="7053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4" y="68257"/>
                </a:moveTo>
                <a:lnTo>
                  <a:pt x="-75899" y="370645"/>
                </a:lnTo>
              </a:path>
            </a:pathLst>
          </a:custGeom>
          <a:solidFill>
            <a:schemeClr val="accent1"/>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Collaboration</a:t>
            </a:r>
            <a:endParaRPr sz="1800" b="0" i="0" u="none" strike="noStrike" cap="none">
              <a:solidFill>
                <a:schemeClr val="dk1"/>
              </a:solidFill>
              <a:latin typeface="Candara"/>
              <a:ea typeface="Candara"/>
              <a:cs typeface="Candara"/>
              <a:sym typeface="Candara"/>
            </a:endParaRPr>
          </a:p>
        </p:txBody>
      </p:sp>
      <p:sp>
        <p:nvSpPr>
          <p:cNvPr id="332" name="Google Shape;332;p20"/>
          <p:cNvSpPr/>
          <p:nvPr/>
        </p:nvSpPr>
        <p:spPr>
          <a:xfrm>
            <a:off x="7637933" y="2564375"/>
            <a:ext cx="3076271" cy="7053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4" y="68257"/>
                </a:moveTo>
                <a:lnTo>
                  <a:pt x="-75374" y="295148"/>
                </a:lnTo>
              </a:path>
            </a:pathLst>
          </a:custGeom>
          <a:solidFill>
            <a:schemeClr val="accent1"/>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Competition</a:t>
            </a:r>
            <a:endParaRPr sz="1800" b="0" i="0" u="none" strike="noStrike" cap="none">
              <a:solidFill>
                <a:schemeClr val="dk1"/>
              </a:solidFill>
              <a:latin typeface="Candara"/>
              <a:ea typeface="Candara"/>
              <a:cs typeface="Candara"/>
              <a:sym typeface="Candara"/>
            </a:endParaRPr>
          </a:p>
        </p:txBody>
      </p:sp>
      <p:sp>
        <p:nvSpPr>
          <p:cNvPr id="333" name="Google Shape;333;p20"/>
          <p:cNvSpPr/>
          <p:nvPr/>
        </p:nvSpPr>
        <p:spPr>
          <a:xfrm>
            <a:off x="7637933" y="3537279"/>
            <a:ext cx="3076271" cy="7053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4" y="68257"/>
                </a:moveTo>
                <a:lnTo>
                  <a:pt x="-75900" y="201347"/>
                </a:lnTo>
              </a:path>
            </a:pathLst>
          </a:custGeom>
          <a:solidFill>
            <a:schemeClr val="accent1"/>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Feedback</a:t>
            </a:r>
            <a:endParaRPr/>
          </a:p>
        </p:txBody>
      </p:sp>
      <p:sp>
        <p:nvSpPr>
          <p:cNvPr id="334" name="Google Shape;334;p20"/>
          <p:cNvSpPr/>
          <p:nvPr/>
        </p:nvSpPr>
        <p:spPr>
          <a:xfrm>
            <a:off x="7637932" y="4510183"/>
            <a:ext cx="3076271" cy="7053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4" y="68257"/>
                </a:moveTo>
                <a:lnTo>
                  <a:pt x="-75374" y="123560"/>
                </a:lnTo>
              </a:path>
            </a:pathLst>
          </a:custGeom>
          <a:solidFill>
            <a:schemeClr val="accent1"/>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b="0" i="0" u="none" strike="noStrike" cap="none">
                <a:solidFill>
                  <a:schemeClr val="dk1"/>
                </a:solidFill>
                <a:latin typeface="Candara"/>
                <a:ea typeface="Candara"/>
                <a:cs typeface="Candara"/>
                <a:sym typeface="Candara"/>
              </a:rPr>
              <a:t>User engagement</a:t>
            </a:r>
            <a:endParaRPr/>
          </a:p>
        </p:txBody>
      </p:sp>
      <p:pic>
        <p:nvPicPr>
          <p:cNvPr id="15" name="Google Shape;142;p3">
            <a:extLst>
              <a:ext uri="{FF2B5EF4-FFF2-40B4-BE49-F238E27FC236}">
                <a16:creationId xmlns:a16="http://schemas.microsoft.com/office/drawing/2014/main" id="{0D514BA2-3869-F54B-BBEF-23DFA7218109}"/>
              </a:ext>
            </a:extLst>
          </p:cNvPr>
          <p:cNvPicPr preferRelativeResize="0"/>
          <p:nvPr/>
        </p:nvPicPr>
        <p:blipFill rotWithShape="1">
          <a:blip r:embed="rId5">
            <a:alphaModFix/>
          </a:blip>
          <a:srcRect/>
          <a:stretch/>
        </p:blipFill>
        <p:spPr>
          <a:xfrm>
            <a:off x="10785987" y="-226541"/>
            <a:ext cx="1877667" cy="217067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3"/>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nl-BE"/>
              <a:t>Definition</a:t>
            </a:r>
            <a:endParaRPr/>
          </a:p>
        </p:txBody>
      </p:sp>
      <p:sp>
        <p:nvSpPr>
          <p:cNvPr id="107" name="Google Shape;107;p3"/>
          <p:cNvSpPr txBox="1">
            <a:spLocks noGrp="1"/>
          </p:cNvSpPr>
          <p:nvPr>
            <p:ph type="body" idx="1"/>
          </p:nvPr>
        </p:nvSpPr>
        <p:spPr>
          <a:xfrm>
            <a:off x="775447" y="1759351"/>
            <a:ext cx="7803589" cy="2049864"/>
          </a:xfrm>
          <a:prstGeom prst="rect">
            <a:avLst/>
          </a:prstGeom>
          <a:noFill/>
          <a:ln>
            <a:noFill/>
          </a:ln>
        </p:spPr>
        <p:txBody>
          <a:bodyPr spcFirstLastPara="1" wrap="square" lIns="91425" tIns="45700" rIns="91425" bIns="45700" anchor="t" anchorCtr="0">
            <a:normAutofit/>
          </a:bodyPr>
          <a:lstStyle/>
          <a:p>
            <a:pPr marL="15875" lvl="0" indent="0" algn="l" rtl="0">
              <a:lnSpc>
                <a:spcPct val="90000"/>
              </a:lnSpc>
              <a:spcBef>
                <a:spcPts val="0"/>
              </a:spcBef>
              <a:spcAft>
                <a:spcPts val="0"/>
              </a:spcAft>
              <a:buSzPts val="2400"/>
              <a:buNone/>
            </a:pPr>
            <a:r>
              <a:rPr lang="nl-BE" sz="2400" b="1"/>
              <a:t>Gamification</a:t>
            </a:r>
            <a:r>
              <a:rPr lang="nl-BE" sz="2400"/>
              <a:t> = </a:t>
            </a:r>
            <a:endParaRPr/>
          </a:p>
          <a:p>
            <a:pPr marL="15875" lvl="0" indent="0" algn="l" rtl="0">
              <a:lnSpc>
                <a:spcPct val="90000"/>
              </a:lnSpc>
              <a:spcBef>
                <a:spcPts val="1000"/>
              </a:spcBef>
              <a:spcAft>
                <a:spcPts val="0"/>
              </a:spcAft>
              <a:buSzPts val="2400"/>
              <a:buNone/>
            </a:pPr>
            <a:r>
              <a:rPr lang="nl-BE" sz="2400">
                <a:latin typeface="Calibri"/>
                <a:ea typeface="Calibri"/>
                <a:cs typeface="Calibri"/>
                <a:sym typeface="Calibri"/>
              </a:rPr>
              <a:t>the process of using game design principles and mechanics to engage and motivate people in non-game contexts.</a:t>
            </a:r>
            <a:endParaRPr sz="2400"/>
          </a:p>
        </p:txBody>
      </p:sp>
      <p:grpSp>
        <p:nvGrpSpPr>
          <p:cNvPr id="110" name="Google Shape;110;p3"/>
          <p:cNvGrpSpPr/>
          <p:nvPr/>
        </p:nvGrpSpPr>
        <p:grpSpPr>
          <a:xfrm>
            <a:off x="776725" y="3719404"/>
            <a:ext cx="7597429" cy="1694039"/>
            <a:chOff x="1278" y="429794"/>
            <a:chExt cx="7597429" cy="1694039"/>
          </a:xfrm>
        </p:grpSpPr>
        <p:sp>
          <p:nvSpPr>
            <p:cNvPr id="111" name="Google Shape;111;p3"/>
            <p:cNvSpPr/>
            <p:nvPr/>
          </p:nvSpPr>
          <p:spPr>
            <a:xfrm>
              <a:off x="1278" y="429794"/>
              <a:ext cx="1694039" cy="1694039"/>
            </a:xfrm>
            <a:prstGeom prst="ellipse">
              <a:avLst/>
            </a:prstGeom>
            <a:gradFill>
              <a:gsLst>
                <a:gs pos="0">
                  <a:srgbClr val="BD7D48"/>
                </a:gs>
                <a:gs pos="50000">
                  <a:srgbClr val="BB6C08"/>
                </a:gs>
                <a:gs pos="100000">
                  <a:srgbClr val="AC5F00"/>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txBox="1"/>
            <p:nvPr/>
          </p:nvSpPr>
          <p:spPr>
            <a:xfrm>
              <a:off x="249364" y="677880"/>
              <a:ext cx="1197867" cy="119786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Candara"/>
                <a:buNone/>
              </a:pPr>
              <a:r>
                <a:rPr lang="nl-BE" sz="1800" b="0" i="0" u="none" strike="noStrike" cap="none">
                  <a:solidFill>
                    <a:schemeClr val="lt1"/>
                  </a:solidFill>
                  <a:latin typeface="Candara"/>
                  <a:ea typeface="Candara"/>
                  <a:cs typeface="Candara"/>
                  <a:sym typeface="Candara"/>
                </a:rPr>
                <a:t>Game mechanics</a:t>
              </a:r>
              <a:endParaRPr sz="1800" b="0" i="0" u="none" strike="noStrike" cap="none">
                <a:solidFill>
                  <a:schemeClr val="lt1"/>
                </a:solidFill>
                <a:latin typeface="Candara"/>
                <a:ea typeface="Candara"/>
                <a:cs typeface="Candara"/>
                <a:sym typeface="Candara"/>
              </a:endParaRPr>
            </a:p>
          </p:txBody>
        </p:sp>
        <p:sp>
          <p:nvSpPr>
            <p:cNvPr id="113" name="Google Shape;113;p3"/>
            <p:cNvSpPr/>
            <p:nvPr/>
          </p:nvSpPr>
          <p:spPr>
            <a:xfrm>
              <a:off x="1832873" y="785542"/>
              <a:ext cx="982543" cy="982543"/>
            </a:xfrm>
            <a:prstGeom prst="mathPlus">
              <a:avLst>
                <a:gd name="adj1" fmla="val 23520"/>
              </a:avLst>
            </a:prstGeom>
            <a:gradFill>
              <a:gsLst>
                <a:gs pos="0">
                  <a:srgbClr val="EF994A"/>
                </a:gs>
                <a:gs pos="50000">
                  <a:srgbClr val="F58E0D"/>
                </a:gs>
                <a:gs pos="100000">
                  <a:srgbClr val="E37D00"/>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txBox="1"/>
            <p:nvPr/>
          </p:nvSpPr>
          <p:spPr>
            <a:xfrm>
              <a:off x="1963109" y="1161266"/>
              <a:ext cx="722071" cy="23109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500"/>
                <a:buFont typeface="Candara"/>
                <a:buNone/>
              </a:pPr>
              <a:endParaRPr sz="1500" b="0" i="0" u="none" strike="noStrike" cap="none">
                <a:solidFill>
                  <a:schemeClr val="lt1"/>
                </a:solidFill>
                <a:latin typeface="Candara"/>
                <a:ea typeface="Candara"/>
                <a:cs typeface="Candara"/>
                <a:sym typeface="Candara"/>
              </a:endParaRPr>
            </a:p>
          </p:txBody>
        </p:sp>
        <p:sp>
          <p:nvSpPr>
            <p:cNvPr id="115" name="Google Shape;115;p3"/>
            <p:cNvSpPr/>
            <p:nvPr/>
          </p:nvSpPr>
          <p:spPr>
            <a:xfrm>
              <a:off x="2952973" y="429794"/>
              <a:ext cx="1694039" cy="1694039"/>
            </a:xfrm>
            <a:prstGeom prst="ellipse">
              <a:avLst/>
            </a:prstGeom>
            <a:gradFill>
              <a:gsLst>
                <a:gs pos="0">
                  <a:srgbClr val="F6AE7E"/>
                </a:gs>
                <a:gs pos="50000">
                  <a:srgbClr val="F8A365"/>
                </a:gs>
                <a:gs pos="100000">
                  <a:srgbClr val="E38F50"/>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3"/>
            <p:cNvSpPr txBox="1"/>
            <p:nvPr/>
          </p:nvSpPr>
          <p:spPr>
            <a:xfrm>
              <a:off x="3201059" y="677880"/>
              <a:ext cx="1197867" cy="119786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Candara"/>
                <a:buNone/>
              </a:pPr>
              <a:r>
                <a:rPr lang="nl-BE" sz="1800" b="0" i="0" u="none" strike="noStrike" cap="none">
                  <a:solidFill>
                    <a:schemeClr val="lt1"/>
                  </a:solidFill>
                  <a:latin typeface="Candara"/>
                  <a:ea typeface="Candara"/>
                  <a:cs typeface="Candara"/>
                  <a:sym typeface="Candara"/>
                </a:rPr>
                <a:t>Educational content</a:t>
              </a:r>
              <a:endParaRPr/>
            </a:p>
          </p:txBody>
        </p:sp>
        <p:sp>
          <p:nvSpPr>
            <p:cNvPr id="117" name="Google Shape;117;p3"/>
            <p:cNvSpPr/>
            <p:nvPr/>
          </p:nvSpPr>
          <p:spPr>
            <a:xfrm>
              <a:off x="4784568" y="785542"/>
              <a:ext cx="982543" cy="982543"/>
            </a:xfrm>
            <a:prstGeom prst="mathEqual">
              <a:avLst>
                <a:gd name="adj1" fmla="val 23520"/>
                <a:gd name="adj2" fmla="val 11760"/>
              </a:avLst>
            </a:prstGeom>
            <a:gradFill>
              <a:gsLst>
                <a:gs pos="0">
                  <a:srgbClr val="FAD8C4"/>
                </a:gs>
                <a:gs pos="50000">
                  <a:srgbClr val="FDD0B4"/>
                </a:gs>
                <a:gs pos="100000">
                  <a:srgbClr val="E3B69A"/>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3"/>
            <p:cNvSpPr txBox="1"/>
            <p:nvPr/>
          </p:nvSpPr>
          <p:spPr>
            <a:xfrm>
              <a:off x="4914804" y="987946"/>
              <a:ext cx="722071" cy="57773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500"/>
                <a:buFont typeface="Candara"/>
                <a:buNone/>
              </a:pPr>
              <a:endParaRPr sz="1500" b="0" i="0" u="none" strike="noStrike" cap="none">
                <a:solidFill>
                  <a:schemeClr val="lt1"/>
                </a:solidFill>
                <a:latin typeface="Candara"/>
                <a:ea typeface="Candara"/>
                <a:cs typeface="Candara"/>
                <a:sym typeface="Candara"/>
              </a:endParaRPr>
            </a:p>
          </p:txBody>
        </p:sp>
        <p:sp>
          <p:nvSpPr>
            <p:cNvPr id="119" name="Google Shape;119;p3"/>
            <p:cNvSpPr/>
            <p:nvPr/>
          </p:nvSpPr>
          <p:spPr>
            <a:xfrm>
              <a:off x="5904668" y="429794"/>
              <a:ext cx="1694039" cy="1694039"/>
            </a:xfrm>
            <a:prstGeom prst="ellipse">
              <a:avLst/>
            </a:prstGeom>
            <a:gradFill>
              <a:gsLst>
                <a:gs pos="0">
                  <a:srgbClr val="F6AE7E"/>
                </a:gs>
                <a:gs pos="50000">
                  <a:srgbClr val="F8A365"/>
                </a:gs>
                <a:gs pos="100000">
                  <a:srgbClr val="E38F50"/>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3"/>
            <p:cNvSpPr txBox="1"/>
            <p:nvPr/>
          </p:nvSpPr>
          <p:spPr>
            <a:xfrm>
              <a:off x="6152754" y="677880"/>
              <a:ext cx="1197867" cy="119786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Candara"/>
                <a:buNone/>
              </a:pPr>
              <a:r>
                <a:rPr lang="nl-BE" sz="1800" b="0" i="0" u="none" strike="noStrike" cap="none">
                  <a:solidFill>
                    <a:schemeClr val="lt1"/>
                  </a:solidFill>
                  <a:latin typeface="Candara"/>
                  <a:ea typeface="Candara"/>
                  <a:cs typeface="Candara"/>
                  <a:sym typeface="Candara"/>
                </a:rPr>
                <a:t>Engaging &amp; immersive learning experience</a:t>
              </a:r>
              <a:endParaRPr sz="1800" b="0" i="0" u="none" strike="noStrike" cap="none">
                <a:solidFill>
                  <a:schemeClr val="lt1"/>
                </a:solidFill>
                <a:latin typeface="Candara"/>
                <a:ea typeface="Candara"/>
                <a:cs typeface="Candara"/>
                <a:sym typeface="Candara"/>
              </a:endParaRPr>
            </a:p>
          </p:txBody>
        </p:sp>
      </p:grpSp>
      <p:pic>
        <p:nvPicPr>
          <p:cNvPr id="17" name="Google Shape;142;p3">
            <a:extLst>
              <a:ext uri="{FF2B5EF4-FFF2-40B4-BE49-F238E27FC236}">
                <a16:creationId xmlns:a16="http://schemas.microsoft.com/office/drawing/2014/main" id="{6A7EC0EE-AD39-A64B-AD34-E25FAF986583}"/>
              </a:ext>
            </a:extLst>
          </p:cNvPr>
          <p:cNvPicPr preferRelativeResize="0"/>
          <p:nvPr/>
        </p:nvPicPr>
        <p:blipFill rotWithShape="1">
          <a:blip r:embed="rId3">
            <a:alphaModFix/>
          </a:blip>
          <a:srcRect/>
          <a:stretch/>
        </p:blipFill>
        <p:spPr>
          <a:xfrm>
            <a:off x="10314333" y="0"/>
            <a:ext cx="1877667" cy="217067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21"/>
          <p:cNvSpPr txBox="1">
            <a:spLocks noGrp="1"/>
          </p:cNvSpPr>
          <p:nvPr>
            <p:ph type="title"/>
          </p:nvPr>
        </p:nvSpPr>
        <p:spPr>
          <a:xfrm>
            <a:off x="1006287" y="0"/>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5"/>
              </a:buClr>
              <a:buSzPts val="4400"/>
              <a:buFont typeface="Candara"/>
              <a:buNone/>
            </a:pPr>
            <a:r>
              <a:rPr lang="nl-BE"/>
              <a:t>Conclusion</a:t>
            </a:r>
            <a:endParaRPr/>
          </a:p>
        </p:txBody>
      </p:sp>
      <p:sp>
        <p:nvSpPr>
          <p:cNvPr id="341" name="Google Shape;341;p21"/>
          <p:cNvSpPr txBox="1">
            <a:spLocks noGrp="1"/>
          </p:cNvSpPr>
          <p:nvPr>
            <p:ph type="body" idx="1"/>
          </p:nvPr>
        </p:nvSpPr>
        <p:spPr>
          <a:xfrm>
            <a:off x="912160" y="1325563"/>
            <a:ext cx="5015753" cy="4819744"/>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400"/>
              <a:buChar char="●"/>
            </a:pPr>
            <a:r>
              <a:rPr lang="nl-BE" sz="2400" b="1"/>
              <a:t>Gamification</a:t>
            </a:r>
            <a:r>
              <a:rPr lang="nl-BE" sz="2400"/>
              <a:t> = powerful tool</a:t>
            </a:r>
            <a:endParaRPr/>
          </a:p>
          <a:p>
            <a:pPr marL="455613" lvl="0" indent="-439738" algn="l" rtl="0">
              <a:lnSpc>
                <a:spcPct val="90000"/>
              </a:lnSpc>
              <a:spcBef>
                <a:spcPts val="1200"/>
              </a:spcBef>
              <a:spcAft>
                <a:spcPts val="0"/>
              </a:spcAft>
              <a:buSzPts val="2400"/>
              <a:buChar char="●"/>
            </a:pPr>
            <a:r>
              <a:rPr lang="nl-BE" sz="2400" b="1"/>
              <a:t>Key principles</a:t>
            </a:r>
            <a:r>
              <a:rPr lang="nl-BE" sz="2400"/>
              <a:t>:</a:t>
            </a:r>
            <a:endParaRPr/>
          </a:p>
          <a:p>
            <a:pPr marL="846138" lvl="1" indent="-439738" algn="l" rtl="0">
              <a:lnSpc>
                <a:spcPct val="150000"/>
              </a:lnSpc>
              <a:spcBef>
                <a:spcPts val="600"/>
              </a:spcBef>
              <a:spcAft>
                <a:spcPts val="0"/>
              </a:spcAft>
              <a:buSzPts val="2400"/>
              <a:buChar char="▸"/>
            </a:pPr>
            <a:r>
              <a:rPr lang="nl-BE"/>
              <a:t>User engagement</a:t>
            </a:r>
            <a:endParaRPr/>
          </a:p>
          <a:p>
            <a:pPr marL="846138" lvl="1" indent="-439738" algn="l" rtl="0">
              <a:lnSpc>
                <a:spcPct val="150000"/>
              </a:lnSpc>
              <a:spcBef>
                <a:spcPts val="0"/>
              </a:spcBef>
              <a:spcAft>
                <a:spcPts val="0"/>
              </a:spcAft>
              <a:buSzPts val="2400"/>
              <a:buChar char="▸"/>
            </a:pPr>
            <a:r>
              <a:rPr lang="nl-BE"/>
              <a:t>Motivation</a:t>
            </a:r>
            <a:endParaRPr/>
          </a:p>
          <a:p>
            <a:pPr marL="846138" lvl="1" indent="-439738" algn="l" rtl="0">
              <a:lnSpc>
                <a:spcPct val="150000"/>
              </a:lnSpc>
              <a:spcBef>
                <a:spcPts val="0"/>
              </a:spcBef>
              <a:spcAft>
                <a:spcPts val="0"/>
              </a:spcAft>
              <a:buSzPts val="2400"/>
              <a:buChar char="▸"/>
            </a:pPr>
            <a:r>
              <a:rPr lang="nl-BE"/>
              <a:t>Reward</a:t>
            </a:r>
            <a:endParaRPr/>
          </a:p>
          <a:p>
            <a:pPr marL="846138" lvl="1" indent="-439738" algn="l" rtl="0">
              <a:lnSpc>
                <a:spcPct val="150000"/>
              </a:lnSpc>
              <a:spcBef>
                <a:spcPts val="0"/>
              </a:spcBef>
              <a:spcAft>
                <a:spcPts val="0"/>
              </a:spcAft>
              <a:buSzPts val="2400"/>
              <a:buChar char="▸"/>
            </a:pPr>
            <a:r>
              <a:rPr lang="nl-BE"/>
              <a:t>Achievement</a:t>
            </a:r>
            <a:endParaRPr/>
          </a:p>
          <a:p>
            <a:pPr marL="846138" lvl="1" indent="-439738" algn="l" rtl="0">
              <a:lnSpc>
                <a:spcPct val="150000"/>
              </a:lnSpc>
              <a:spcBef>
                <a:spcPts val="0"/>
              </a:spcBef>
              <a:spcAft>
                <a:spcPts val="0"/>
              </a:spcAft>
              <a:buSzPts val="2400"/>
              <a:buChar char="▸"/>
            </a:pPr>
            <a:r>
              <a:rPr lang="nl-BE"/>
              <a:t>Challenge</a:t>
            </a:r>
            <a:endParaRPr/>
          </a:p>
          <a:p>
            <a:pPr marL="846138" lvl="1" indent="-439738" algn="l" rtl="0">
              <a:lnSpc>
                <a:spcPct val="150000"/>
              </a:lnSpc>
              <a:spcBef>
                <a:spcPts val="0"/>
              </a:spcBef>
              <a:spcAft>
                <a:spcPts val="0"/>
              </a:spcAft>
              <a:buSzPts val="2400"/>
              <a:buChar char="▸"/>
            </a:pPr>
            <a:r>
              <a:rPr lang="nl-BE"/>
              <a:t>Learning</a:t>
            </a:r>
            <a:endParaRPr/>
          </a:p>
        </p:txBody>
      </p:sp>
      <p:sp>
        <p:nvSpPr>
          <p:cNvPr id="342" name="Google Shape;342;p21"/>
          <p:cNvSpPr txBox="1"/>
          <p:nvPr/>
        </p:nvSpPr>
        <p:spPr>
          <a:xfrm>
            <a:off x="6264088" y="1325563"/>
            <a:ext cx="5457266" cy="4819744"/>
          </a:xfrm>
          <a:prstGeom prst="rect">
            <a:avLst/>
          </a:prstGeom>
          <a:noFill/>
          <a:ln>
            <a:noFill/>
          </a:ln>
        </p:spPr>
        <p:txBody>
          <a:bodyPr spcFirstLastPara="1" wrap="square" lIns="91425" tIns="45700" rIns="91425" bIns="45700" anchor="t" anchorCtr="0">
            <a:normAutofit/>
          </a:bodyPr>
          <a:lstStyle/>
          <a:p>
            <a:pPr marL="455613" marR="0" lvl="0" indent="-439738" algn="l" rtl="0">
              <a:lnSpc>
                <a:spcPct val="90000"/>
              </a:lnSpc>
              <a:spcBef>
                <a:spcPts val="0"/>
              </a:spcBef>
              <a:spcAft>
                <a:spcPts val="0"/>
              </a:spcAft>
              <a:buClr>
                <a:schemeClr val="dk2"/>
              </a:buClr>
              <a:buSzPts val="2400"/>
              <a:buFont typeface="Arial"/>
              <a:buChar char="●"/>
            </a:pPr>
            <a:r>
              <a:rPr lang="nl-BE" sz="2400" b="1" i="0" u="none" strike="noStrike" cap="none">
                <a:solidFill>
                  <a:schemeClr val="dk2"/>
                </a:solidFill>
                <a:latin typeface="Open Sans"/>
                <a:ea typeface="Open Sans"/>
                <a:cs typeface="Open Sans"/>
                <a:sym typeface="Open Sans"/>
              </a:rPr>
              <a:t>Advantages</a:t>
            </a:r>
            <a:r>
              <a:rPr lang="nl-BE" sz="2400" b="0" i="0" u="none" strike="noStrike" cap="none">
                <a:solidFill>
                  <a:schemeClr val="dk2"/>
                </a:solidFill>
                <a:latin typeface="Open Sans"/>
                <a:ea typeface="Open Sans"/>
                <a:cs typeface="Open Sans"/>
                <a:sym typeface="Open Sans"/>
              </a:rPr>
              <a:t>:</a:t>
            </a:r>
            <a:endParaRPr/>
          </a:p>
          <a:p>
            <a:pPr marL="846138" marR="0" lvl="1" indent="-439738" algn="l" rtl="0">
              <a:lnSpc>
                <a:spcPct val="150000"/>
              </a:lnSpc>
              <a:spcBef>
                <a:spcPts val="600"/>
              </a:spcBef>
              <a:spcAft>
                <a:spcPts val="0"/>
              </a:spcAft>
              <a:buClr>
                <a:schemeClr val="dk2"/>
              </a:buClr>
              <a:buSzPts val="2400"/>
              <a:buFont typeface="Arial"/>
              <a:buChar char="▸"/>
            </a:pPr>
            <a:r>
              <a:rPr lang="nl-BE" sz="2400" b="0" i="0" u="none" strike="noStrike" cap="none">
                <a:solidFill>
                  <a:schemeClr val="dk2"/>
                </a:solidFill>
                <a:latin typeface="Open Sans"/>
                <a:ea typeface="Open Sans"/>
                <a:cs typeface="Open Sans"/>
                <a:sym typeface="Open Sans"/>
              </a:rPr>
              <a:t>Increased engagement</a:t>
            </a:r>
            <a:endParaRPr/>
          </a:p>
          <a:p>
            <a:pPr marL="846138" marR="0" lvl="1" indent="-439738" algn="l" rtl="0">
              <a:lnSpc>
                <a:spcPct val="150000"/>
              </a:lnSpc>
              <a:spcBef>
                <a:spcPts val="0"/>
              </a:spcBef>
              <a:spcAft>
                <a:spcPts val="0"/>
              </a:spcAft>
              <a:buClr>
                <a:schemeClr val="dk2"/>
              </a:buClr>
              <a:buSzPts val="2400"/>
              <a:buFont typeface="Arial"/>
              <a:buChar char="▸"/>
            </a:pPr>
            <a:r>
              <a:rPr lang="nl-BE" sz="2400" b="0" i="0" u="none" strike="noStrike" cap="none">
                <a:solidFill>
                  <a:schemeClr val="dk2"/>
                </a:solidFill>
                <a:latin typeface="Open Sans"/>
                <a:ea typeface="Open Sans"/>
                <a:cs typeface="Open Sans"/>
                <a:sym typeface="Open Sans"/>
              </a:rPr>
              <a:t>Information retention improvement</a:t>
            </a:r>
            <a:endParaRPr/>
          </a:p>
          <a:p>
            <a:pPr marL="846138" marR="0" lvl="1" indent="-439738" algn="l" rtl="0">
              <a:lnSpc>
                <a:spcPct val="150000"/>
              </a:lnSpc>
              <a:spcBef>
                <a:spcPts val="0"/>
              </a:spcBef>
              <a:spcAft>
                <a:spcPts val="0"/>
              </a:spcAft>
              <a:buClr>
                <a:schemeClr val="dk2"/>
              </a:buClr>
              <a:buSzPts val="2400"/>
              <a:buFont typeface="Arial"/>
              <a:buChar char="▸"/>
            </a:pPr>
            <a:r>
              <a:rPr lang="nl-BE" sz="2400" b="0" i="0" u="none" strike="noStrike" cap="none">
                <a:solidFill>
                  <a:schemeClr val="dk2"/>
                </a:solidFill>
                <a:latin typeface="Open Sans"/>
                <a:ea typeface="Open Sans"/>
                <a:cs typeface="Open Sans"/>
                <a:sym typeface="Open Sans"/>
              </a:rPr>
              <a:t>Personalised learning</a:t>
            </a:r>
            <a:endParaRPr/>
          </a:p>
          <a:p>
            <a:pPr marL="846138" marR="0" lvl="1" indent="-439738" algn="l" rtl="0">
              <a:lnSpc>
                <a:spcPct val="150000"/>
              </a:lnSpc>
              <a:spcBef>
                <a:spcPts val="0"/>
              </a:spcBef>
              <a:spcAft>
                <a:spcPts val="0"/>
              </a:spcAft>
              <a:buClr>
                <a:schemeClr val="dk2"/>
              </a:buClr>
              <a:buSzPts val="2400"/>
              <a:buFont typeface="Arial"/>
              <a:buChar char="▸"/>
            </a:pPr>
            <a:r>
              <a:rPr lang="nl-BE" sz="2400" b="0" i="0" u="none" strike="noStrike" cap="none">
                <a:solidFill>
                  <a:schemeClr val="dk2"/>
                </a:solidFill>
                <a:latin typeface="Open Sans"/>
                <a:ea typeface="Open Sans"/>
                <a:cs typeface="Open Sans"/>
                <a:sym typeface="Open Sans"/>
              </a:rPr>
              <a:t>Intrinsic motivation</a:t>
            </a:r>
            <a:endParaRPr/>
          </a:p>
          <a:p>
            <a:pPr marL="846138" marR="0" lvl="1" indent="-439738" algn="l" rtl="0">
              <a:lnSpc>
                <a:spcPct val="150000"/>
              </a:lnSpc>
              <a:spcBef>
                <a:spcPts val="0"/>
              </a:spcBef>
              <a:spcAft>
                <a:spcPts val="0"/>
              </a:spcAft>
              <a:buClr>
                <a:schemeClr val="dk2"/>
              </a:buClr>
              <a:buSzPts val="2400"/>
              <a:buFont typeface="Arial"/>
              <a:buChar char="▸"/>
            </a:pPr>
            <a:r>
              <a:rPr lang="nl-BE" sz="2400" b="0" i="0" u="none" strike="noStrike" cap="none">
                <a:solidFill>
                  <a:schemeClr val="dk2"/>
                </a:solidFill>
                <a:latin typeface="Open Sans"/>
                <a:ea typeface="Open Sans"/>
                <a:cs typeface="Open Sans"/>
                <a:sym typeface="Open Sans"/>
              </a:rPr>
              <a:t>Immediate feedback</a:t>
            </a:r>
            <a:endParaRPr/>
          </a:p>
        </p:txBody>
      </p:sp>
      <p:pic>
        <p:nvPicPr>
          <p:cNvPr id="5" name="Google Shape;142;p3">
            <a:extLst>
              <a:ext uri="{FF2B5EF4-FFF2-40B4-BE49-F238E27FC236}">
                <a16:creationId xmlns:a16="http://schemas.microsoft.com/office/drawing/2014/main" id="{CE37B84B-49AC-1A4A-BCE9-D51EE0881F3A}"/>
              </a:ext>
            </a:extLst>
          </p:cNvPr>
          <p:cNvPicPr preferRelativeResize="0"/>
          <p:nvPr/>
        </p:nvPicPr>
        <p:blipFill rotWithShape="1">
          <a:blip r:embed="rId3">
            <a:alphaModFix/>
          </a:blip>
          <a:srcRect/>
          <a:stretch/>
        </p:blipFill>
        <p:spPr>
          <a:xfrm>
            <a:off x="10314333" y="0"/>
            <a:ext cx="1877667" cy="217067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pSp>
        <p:nvGrpSpPr>
          <p:cNvPr id="214" name="Google Shape;214;p8"/>
          <p:cNvGrpSpPr/>
          <p:nvPr/>
        </p:nvGrpSpPr>
        <p:grpSpPr>
          <a:xfrm>
            <a:off x="-393556" y="-1825279"/>
            <a:ext cx="11988107" cy="2714279"/>
            <a:chOff x="0" y="-9525"/>
            <a:chExt cx="5559109" cy="1258662"/>
          </a:xfrm>
        </p:grpSpPr>
        <p:sp>
          <p:nvSpPr>
            <p:cNvPr id="215" name="Google Shape;215;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16" name="Google Shape;216;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17" name="Google Shape;217;p8"/>
          <p:cNvSpPr/>
          <p:nvPr/>
        </p:nvSpPr>
        <p:spPr>
          <a:xfrm>
            <a:off x="1056520" y="1305773"/>
            <a:ext cx="13068705" cy="3799627"/>
          </a:xfrm>
          <a:custGeom>
            <a:avLst/>
            <a:gdLst/>
            <a:ahLst/>
            <a:cxnLst/>
            <a:rect l="l" t="t" r="r" b="b"/>
            <a:pathLst>
              <a:path w="6060203" h="1761958" extrusionOk="0">
                <a:moveTo>
                  <a:pt x="14218" y="0"/>
                </a:moveTo>
                <a:lnTo>
                  <a:pt x="6045985" y="0"/>
                </a:lnTo>
                <a:cubicBezTo>
                  <a:pt x="6053837" y="0"/>
                  <a:pt x="6060203" y="6365"/>
                  <a:pt x="6060203" y="14218"/>
                </a:cubicBezTo>
                <a:lnTo>
                  <a:pt x="6060203" y="1747740"/>
                </a:lnTo>
                <a:cubicBezTo>
                  <a:pt x="6060203" y="1751511"/>
                  <a:pt x="6058705" y="1755127"/>
                  <a:pt x="6056038" y="1757793"/>
                </a:cubicBezTo>
                <a:cubicBezTo>
                  <a:pt x="6053372" y="1760460"/>
                  <a:pt x="6049756" y="1761958"/>
                  <a:pt x="6045985" y="1761958"/>
                </a:cubicBezTo>
                <a:lnTo>
                  <a:pt x="14218" y="1761958"/>
                </a:lnTo>
                <a:cubicBezTo>
                  <a:pt x="6365" y="1761958"/>
                  <a:pt x="0" y="1755592"/>
                  <a:pt x="0" y="1747740"/>
                </a:cubicBezTo>
                <a:lnTo>
                  <a:pt x="0" y="14218"/>
                </a:lnTo>
                <a:cubicBezTo>
                  <a:pt x="0" y="6365"/>
                  <a:pt x="6365" y="0"/>
                  <a:pt x="14218"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218" name="Google Shape;218;p8"/>
          <p:cNvSpPr txBox="1"/>
          <p:nvPr/>
        </p:nvSpPr>
        <p:spPr>
          <a:xfrm>
            <a:off x="1056520" y="1539233"/>
            <a:ext cx="13068705" cy="382016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sp>
        <p:nvSpPr>
          <p:cNvPr id="219" name="Google Shape;219;p8"/>
          <p:cNvSpPr txBox="1"/>
          <p:nvPr/>
        </p:nvSpPr>
        <p:spPr>
          <a:xfrm>
            <a:off x="5952779" y="1930214"/>
            <a:ext cx="3687583" cy="3259034"/>
          </a:xfrm>
          <a:prstGeom prst="rect">
            <a:avLst/>
          </a:prstGeom>
          <a:noFill/>
          <a:ln>
            <a:noFill/>
          </a:ln>
        </p:spPr>
        <p:txBody>
          <a:bodyPr spcFirstLastPara="1" wrap="square" lIns="0" tIns="0" rIns="0" bIns="0" anchor="t" anchorCtr="0">
            <a:spAutoFit/>
          </a:bodyPr>
          <a:lstStyle/>
          <a:p>
            <a:pPr algn="ctr">
              <a:lnSpc>
                <a:spcPct val="110000"/>
              </a:lnSpc>
            </a:pPr>
            <a:r>
              <a:rPr lang="en-US" sz="7460">
                <a:solidFill>
                  <a:srgbClr val="0F2D2E"/>
                </a:solidFill>
                <a:latin typeface="Century Gothic"/>
                <a:ea typeface="Century Gothic"/>
                <a:cs typeface="Century Gothic"/>
                <a:sym typeface="Century Gothic"/>
              </a:rPr>
              <a:t>THANK </a:t>
            </a:r>
            <a:endParaRPr sz="933"/>
          </a:p>
          <a:p>
            <a:pPr algn="ctr">
              <a:lnSpc>
                <a:spcPct val="109995"/>
              </a:lnSpc>
            </a:pPr>
            <a:r>
              <a:rPr lang="en-US" sz="11793">
                <a:solidFill>
                  <a:srgbClr val="0F2D2E"/>
                </a:solidFill>
                <a:latin typeface="Century Gothic"/>
                <a:ea typeface="Century Gothic"/>
                <a:cs typeface="Century Gothic"/>
                <a:sym typeface="Century Gothic"/>
              </a:rPr>
              <a:t>YOU</a:t>
            </a:r>
            <a:endParaRPr sz="933"/>
          </a:p>
        </p:txBody>
      </p:sp>
      <p:grpSp>
        <p:nvGrpSpPr>
          <p:cNvPr id="220" name="Google Shape;220;p8"/>
          <p:cNvGrpSpPr/>
          <p:nvPr/>
        </p:nvGrpSpPr>
        <p:grpSpPr>
          <a:xfrm>
            <a:off x="-813899" y="5540721"/>
            <a:ext cx="11988107" cy="2714279"/>
            <a:chOff x="0" y="-9525"/>
            <a:chExt cx="5559109" cy="1258662"/>
          </a:xfrm>
        </p:grpSpPr>
        <p:sp>
          <p:nvSpPr>
            <p:cNvPr id="221" name="Google Shape;221;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22" name="Google Shape;222;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23" name="Google Shape;223;p8"/>
          <p:cNvSpPr/>
          <p:nvPr/>
        </p:nvSpPr>
        <p:spPr>
          <a:xfrm>
            <a:off x="442681" y="131869"/>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3">
              <a:alphaModFix/>
            </a:blip>
            <a:stretch>
              <a:fillRect/>
            </a:stretch>
          </a:blipFill>
          <a:ln>
            <a:noFill/>
          </a:ln>
        </p:spPr>
      </p:sp>
      <p:sp>
        <p:nvSpPr>
          <p:cNvPr id="224" name="Google Shape;224;p8"/>
          <p:cNvSpPr/>
          <p:nvPr/>
        </p:nvSpPr>
        <p:spPr>
          <a:xfrm>
            <a:off x="4638647" y="192185"/>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4">
              <a:alphaModFix/>
            </a:blip>
            <a:stretch>
              <a:fillRect/>
            </a:stretch>
          </a:blipFill>
          <a:ln>
            <a:noFill/>
          </a:ln>
        </p:spPr>
      </p:sp>
      <p:sp>
        <p:nvSpPr>
          <p:cNvPr id="225" name="Google Shape;225;p8"/>
          <p:cNvSpPr/>
          <p:nvPr/>
        </p:nvSpPr>
        <p:spPr>
          <a:xfrm>
            <a:off x="3458314" y="65856"/>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5">
              <a:alphaModFix/>
            </a:blip>
            <a:stretch>
              <a:fillRect b="-26481"/>
            </a:stretch>
          </a:blipFill>
          <a:ln>
            <a:noFill/>
          </a:ln>
        </p:spPr>
      </p:sp>
      <p:sp>
        <p:nvSpPr>
          <p:cNvPr id="226" name="Google Shape;226;p8"/>
          <p:cNvSpPr/>
          <p:nvPr/>
        </p:nvSpPr>
        <p:spPr>
          <a:xfrm>
            <a:off x="10299241" y="172866"/>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6">
              <a:alphaModFix/>
            </a:blip>
            <a:stretch>
              <a:fillRect/>
            </a:stretch>
          </a:blipFill>
          <a:ln>
            <a:noFill/>
          </a:ln>
        </p:spPr>
      </p:sp>
      <p:sp>
        <p:nvSpPr>
          <p:cNvPr id="227" name="Google Shape;227;p8"/>
          <p:cNvSpPr/>
          <p:nvPr/>
        </p:nvSpPr>
        <p:spPr>
          <a:xfrm>
            <a:off x="9107394" y="20871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7">
              <a:alphaModFix/>
            </a:blip>
            <a:stretch>
              <a:fillRect/>
            </a:stretch>
          </a:blipFill>
          <a:ln>
            <a:noFill/>
          </a:ln>
        </p:spPr>
      </p:sp>
      <p:sp>
        <p:nvSpPr>
          <p:cNvPr id="228" name="Google Shape;228;p8"/>
          <p:cNvSpPr/>
          <p:nvPr/>
        </p:nvSpPr>
        <p:spPr>
          <a:xfrm>
            <a:off x="1727626" y="168183"/>
            <a:ext cx="1225817" cy="447471"/>
          </a:xfrm>
          <a:custGeom>
            <a:avLst/>
            <a:gdLst/>
            <a:ahLst/>
            <a:cxnLst/>
            <a:rect l="l" t="t" r="r" b="b"/>
            <a:pathLst>
              <a:path w="1838725" h="671206" extrusionOk="0">
                <a:moveTo>
                  <a:pt x="0" y="0"/>
                </a:moveTo>
                <a:lnTo>
                  <a:pt x="1838725" y="0"/>
                </a:lnTo>
                <a:lnTo>
                  <a:pt x="1838725" y="671206"/>
                </a:lnTo>
                <a:lnTo>
                  <a:pt x="0" y="671206"/>
                </a:lnTo>
                <a:lnTo>
                  <a:pt x="0" y="0"/>
                </a:lnTo>
                <a:close/>
              </a:path>
            </a:pathLst>
          </a:custGeom>
          <a:blipFill rotWithShape="1">
            <a:blip r:embed="rId8">
              <a:alphaModFix/>
            </a:blip>
            <a:stretch>
              <a:fillRect/>
            </a:stretch>
          </a:blipFill>
          <a:ln>
            <a:noFill/>
          </a:ln>
        </p:spPr>
      </p:sp>
      <p:sp>
        <p:nvSpPr>
          <p:cNvPr id="229" name="Google Shape;229;p8"/>
          <p:cNvSpPr/>
          <p:nvPr/>
        </p:nvSpPr>
        <p:spPr>
          <a:xfrm>
            <a:off x="7745967" y="118422"/>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9">
              <a:alphaModFix/>
            </a:blip>
            <a:stretch>
              <a:fillRect t="-20270" b="-20271"/>
            </a:stretch>
          </a:blipFill>
          <a:ln>
            <a:noFill/>
          </a:ln>
        </p:spPr>
      </p:sp>
      <p:sp>
        <p:nvSpPr>
          <p:cNvPr id="230" name="Google Shape;230;p8"/>
          <p:cNvSpPr/>
          <p:nvPr/>
        </p:nvSpPr>
        <p:spPr>
          <a:xfrm>
            <a:off x="6346927" y="168183"/>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0">
              <a:alphaModFix/>
            </a:blip>
            <a:stretch>
              <a:fillRect/>
            </a:stretch>
          </a:blipFill>
          <a:ln>
            <a:noFill/>
          </a:ln>
        </p:spPr>
      </p:sp>
      <p:pic>
        <p:nvPicPr>
          <p:cNvPr id="231" name="Google Shape;231;p8"/>
          <p:cNvPicPr preferRelativeResize="0"/>
          <p:nvPr/>
        </p:nvPicPr>
        <p:blipFill rotWithShape="1">
          <a:blip r:embed="rId11">
            <a:alphaModFix/>
          </a:blip>
          <a:srcRect l="23001" t="11162" r="25379" b="23378"/>
          <a:stretch/>
        </p:blipFill>
        <p:spPr>
          <a:xfrm>
            <a:off x="2438400" y="1517978"/>
            <a:ext cx="2540000" cy="3220969"/>
          </a:xfrm>
          <a:prstGeom prst="rect">
            <a:avLst/>
          </a:prstGeom>
          <a:noFill/>
          <a:ln>
            <a:noFill/>
          </a:ln>
        </p:spPr>
      </p:pic>
      <p:pic>
        <p:nvPicPr>
          <p:cNvPr id="232" name="Google Shape;232;p8"/>
          <p:cNvPicPr preferRelativeResize="0"/>
          <p:nvPr/>
        </p:nvPicPr>
        <p:blipFill rotWithShape="1">
          <a:blip r:embed="rId12">
            <a:alphaModFix/>
          </a:blip>
          <a:srcRect/>
          <a:stretch/>
        </p:blipFill>
        <p:spPr>
          <a:xfrm>
            <a:off x="1875264" y="5812399"/>
            <a:ext cx="1239729" cy="512667"/>
          </a:xfrm>
          <a:prstGeom prst="rect">
            <a:avLst/>
          </a:prstGeom>
          <a:noFill/>
          <a:ln>
            <a:noFill/>
          </a:ln>
        </p:spPr>
      </p:pic>
      <p:pic>
        <p:nvPicPr>
          <p:cNvPr id="233" name="Google Shape;233;p8"/>
          <p:cNvPicPr preferRelativeResize="0"/>
          <p:nvPr/>
        </p:nvPicPr>
        <p:blipFill rotWithShape="1">
          <a:blip r:embed="rId13">
            <a:alphaModFix/>
          </a:blip>
          <a:srcRect t="18055" b="18054"/>
          <a:stretch/>
        </p:blipFill>
        <p:spPr>
          <a:xfrm>
            <a:off x="4444097" y="5721044"/>
            <a:ext cx="1103711" cy="705157"/>
          </a:xfrm>
          <a:prstGeom prst="rect">
            <a:avLst/>
          </a:prstGeom>
          <a:noFill/>
          <a:ln>
            <a:noFill/>
          </a:ln>
        </p:spPr>
      </p:pic>
      <p:pic>
        <p:nvPicPr>
          <p:cNvPr id="234" name="Google Shape;234;p8"/>
          <p:cNvPicPr preferRelativeResize="0"/>
          <p:nvPr/>
        </p:nvPicPr>
        <p:blipFill rotWithShape="1">
          <a:blip r:embed="rId14">
            <a:alphaModFix/>
          </a:blip>
          <a:srcRect/>
          <a:stretch/>
        </p:blipFill>
        <p:spPr>
          <a:xfrm>
            <a:off x="6906547" y="5905254"/>
            <a:ext cx="1932653" cy="402645"/>
          </a:xfrm>
          <a:prstGeom prst="rect">
            <a:avLst/>
          </a:prstGeom>
          <a:noFill/>
          <a:ln>
            <a:noFill/>
          </a:ln>
        </p:spPr>
      </p:pic>
      <p:graphicFrame>
        <p:nvGraphicFramePr>
          <p:cNvPr id="235" name="Google Shape;235;p8"/>
          <p:cNvGraphicFramePr/>
          <p:nvPr/>
        </p:nvGraphicFramePr>
        <p:xfrm>
          <a:off x="101600" y="6172201"/>
          <a:ext cx="10488917" cy="801180"/>
        </p:xfrm>
        <a:graphic>
          <a:graphicData uri="http://schemas.openxmlformats.org/drawingml/2006/table">
            <a:tbl>
              <a:tblPr>
                <a:noFill/>
              </a:tblPr>
              <a:tblGrid>
                <a:gridCol w="10488917">
                  <a:extLst>
                    <a:ext uri="{9D8B030D-6E8A-4147-A177-3AD203B41FA5}">
                      <a16:colId xmlns:a16="http://schemas.microsoft.com/office/drawing/2014/main" val="20000"/>
                    </a:ext>
                  </a:extLst>
                </a:gridCol>
              </a:tblGrid>
              <a:tr h="787823">
                <a:tc>
                  <a:txBody>
                    <a:bodyPr/>
                    <a:lstStyle/>
                    <a:p>
                      <a:pPr marL="0" marR="0" lvl="0" indent="0" algn="just" rtl="0">
                        <a:lnSpc>
                          <a:spcPct val="151666"/>
                        </a:lnSpc>
                        <a:spcBef>
                          <a:spcPts val="0"/>
                        </a:spcBef>
                        <a:spcAft>
                          <a:spcPts val="0"/>
                        </a:spcAft>
                        <a:buClr>
                          <a:schemeClr val="dk1"/>
                        </a:buClr>
                        <a:buSzPts val="1200"/>
                        <a:buFont typeface="Calibri"/>
                        <a:buNone/>
                      </a:pPr>
                      <a:r>
                        <a:rPr lang="en-US" sz="800" b="0" i="1" u="none" strike="noStrike" cap="none">
                          <a:solidFill>
                            <a:schemeClr val="dk1"/>
                          </a:solidFill>
                          <a:latin typeface="Calibri"/>
                          <a:ea typeface="Calibri"/>
                          <a:cs typeface="Calibri"/>
                          <a:sym typeface="Calibri"/>
                        </a:rPr>
                        <a:t>© 2022-2024. This work is licensed under a </a:t>
                      </a:r>
                      <a:r>
                        <a:rPr lang="en-US" sz="800" b="0" i="1" u="sng" strike="noStrike" cap="none">
                          <a:solidFill>
                            <a:schemeClr val="dk1"/>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 4.0 LEGAL CODE</a:t>
                      </a:r>
                      <a:r>
                        <a:rPr lang="en-US" sz="800" b="0" i="1" u="none" strike="noStrike" cap="none">
                          <a:solidFill>
                            <a:schemeClr val="dk1"/>
                          </a:solidFill>
                          <a:latin typeface="Calibri"/>
                          <a:ea typeface="Calibri"/>
                          <a:cs typeface="Calibri"/>
                          <a:sym typeface="Calibri"/>
                        </a:rPr>
                        <a:t>.</a:t>
                      </a:r>
                      <a:endParaRPr sz="900"/>
                    </a:p>
                    <a:p>
                      <a:pPr marL="0" marR="0" lvl="0" indent="0" algn="just" rtl="0">
                        <a:lnSpc>
                          <a:spcPct val="140000"/>
                        </a:lnSpc>
                        <a:spcBef>
                          <a:spcPts val="0"/>
                        </a:spcBef>
                        <a:spcAft>
                          <a:spcPts val="0"/>
                        </a:spcAft>
                        <a:buNone/>
                      </a:pPr>
                      <a:r>
                        <a:rPr lang="en-US" sz="900" u="none" strike="noStrike" cap="none">
                          <a:solidFill>
                            <a:srgbClr val="0F2D2E"/>
                          </a:solidFill>
                          <a:latin typeface="Century Gothic"/>
                          <a:ea typeface="Century Gothic"/>
                          <a:cs typeface="Century Gothic"/>
                          <a:sym typeface="Century Gothic"/>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a:t>
                      </a:r>
                      <a:endParaRPr sz="700" u="none" strike="noStrike" cap="none"/>
                    </a:p>
                  </a:txBody>
                  <a:tcPr marL="127000" marR="127000" marT="127000" marB="127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06537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4"/>
          <p:cNvSpPr txBox="1">
            <a:spLocks noGrp="1"/>
          </p:cNvSpPr>
          <p:nvPr>
            <p:ph type="title"/>
          </p:nvPr>
        </p:nvSpPr>
        <p:spPr>
          <a:xfrm>
            <a:off x="1222480" y="2703443"/>
            <a:ext cx="6281563" cy="259772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6000"/>
              <a:buFont typeface="Candara"/>
              <a:buNone/>
            </a:pPr>
            <a:r>
              <a:rPr lang="nl-BE" sz="6000">
                <a:solidFill>
                  <a:schemeClr val="lt1"/>
                </a:solidFill>
              </a:rPr>
              <a:t>Key principles of gamification</a:t>
            </a:r>
            <a:endParaRPr sz="6000">
              <a:solidFill>
                <a:schemeClr val="lt1"/>
              </a:solidFill>
            </a:endParaRPr>
          </a:p>
        </p:txBody>
      </p:sp>
      <p:pic>
        <p:nvPicPr>
          <p:cNvPr id="5" name="Google Shape;142;p3">
            <a:extLst>
              <a:ext uri="{FF2B5EF4-FFF2-40B4-BE49-F238E27FC236}">
                <a16:creationId xmlns:a16="http://schemas.microsoft.com/office/drawing/2014/main" id="{6BAC815A-4EF0-A84D-A5BB-8A3406628FA2}"/>
              </a:ext>
            </a:extLst>
          </p:cNvPr>
          <p:cNvPicPr preferRelativeResize="0"/>
          <p:nvPr/>
        </p:nvPicPr>
        <p:blipFill rotWithShape="1">
          <a:blip r:embed="rId3">
            <a:alphaModFix/>
          </a:blip>
          <a:srcRect/>
          <a:stretch/>
        </p:blipFill>
        <p:spPr>
          <a:xfrm>
            <a:off x="10314333" y="0"/>
            <a:ext cx="1877667" cy="217067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5"/>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200"/>
              <a:buFont typeface="Candara"/>
              <a:buNone/>
            </a:pPr>
            <a:br>
              <a:rPr lang="nl-BE" dirty="0"/>
            </a:br>
            <a:br>
              <a:rPr lang="nl-BE" dirty="0"/>
            </a:br>
            <a:br>
              <a:rPr lang="nl-BE" dirty="0"/>
            </a:br>
            <a:br>
              <a:rPr lang="nl-BE" dirty="0"/>
            </a:br>
            <a:br>
              <a:rPr lang="nl-BE" dirty="0"/>
            </a:br>
            <a:br>
              <a:rPr lang="nl-BE" dirty="0"/>
            </a:br>
            <a:br>
              <a:rPr lang="nl-BE" dirty="0"/>
            </a:br>
            <a:br>
              <a:rPr lang="nl-BE" dirty="0"/>
            </a:br>
            <a:br>
              <a:rPr lang="nl-BE" dirty="0"/>
            </a:br>
            <a:br>
              <a:rPr lang="nl-BE" dirty="0"/>
            </a:br>
            <a:r>
              <a:rPr lang="nl-BE" dirty="0"/>
              <a:t>Key principles of gamification</a:t>
            </a:r>
            <a:endParaRPr dirty="0"/>
          </a:p>
        </p:txBody>
      </p:sp>
      <p:pic>
        <p:nvPicPr>
          <p:cNvPr id="137" name="Google Shape;137;p5" descr="Afbeelding met Graphics, symbool, Lettertype, logo&#10;&#10;Automatisch gegenereerde beschrijving"/>
          <p:cNvPicPr preferRelativeResize="0"/>
          <p:nvPr/>
        </p:nvPicPr>
        <p:blipFill rotWithShape="1">
          <a:blip r:embed="rId3">
            <a:alphaModFix/>
          </a:blip>
          <a:srcRect/>
          <a:stretch/>
        </p:blipFill>
        <p:spPr>
          <a:xfrm>
            <a:off x="4750369" y="2708126"/>
            <a:ext cx="2691261" cy="2520000"/>
          </a:xfrm>
          <a:prstGeom prst="rect">
            <a:avLst/>
          </a:prstGeom>
          <a:noFill/>
          <a:ln>
            <a:noFill/>
          </a:ln>
        </p:spPr>
      </p:pic>
      <p:sp>
        <p:nvSpPr>
          <p:cNvPr id="138" name="Google Shape;138;p5"/>
          <p:cNvSpPr txBox="1"/>
          <p:nvPr/>
        </p:nvSpPr>
        <p:spPr>
          <a:xfrm>
            <a:off x="1241462" y="1746575"/>
            <a:ext cx="6593371" cy="3364849"/>
          </a:xfrm>
          <a:prstGeom prst="rect">
            <a:avLst/>
          </a:prstGeom>
          <a:noFill/>
          <a:ln>
            <a:noFill/>
          </a:ln>
        </p:spPr>
        <p:txBody>
          <a:bodyPr spcFirstLastPara="1" wrap="square" lIns="91425" tIns="45700" rIns="91425" bIns="45700" anchor="t" anchorCtr="0">
            <a:normAutofit/>
          </a:bodyPr>
          <a:lstStyle/>
          <a:p>
            <a:pPr marL="455613" marR="0" lvl="0" indent="-439738" algn="l" rtl="0">
              <a:lnSpc>
                <a:spcPct val="90000"/>
              </a:lnSpc>
              <a:spcBef>
                <a:spcPts val="0"/>
              </a:spcBef>
              <a:spcAft>
                <a:spcPts val="0"/>
              </a:spcAft>
              <a:buClr>
                <a:schemeClr val="lt1"/>
              </a:buClr>
              <a:buSzPts val="2000"/>
              <a:buFont typeface="Arial"/>
              <a:buChar char="●"/>
            </a:pPr>
            <a:r>
              <a:rPr lang="nl-BE" sz="2000" b="0" i="0" u="none" strike="noStrike" cap="none">
                <a:solidFill>
                  <a:schemeClr val="lt1"/>
                </a:solidFill>
                <a:latin typeface="Open Sans"/>
                <a:ea typeface="Open Sans"/>
                <a:cs typeface="Open Sans"/>
                <a:sym typeface="Open Sans"/>
              </a:rPr>
              <a:t>User engagement</a:t>
            </a:r>
            <a:endParaRPr/>
          </a:p>
        </p:txBody>
      </p:sp>
      <p:pic>
        <p:nvPicPr>
          <p:cNvPr id="7" name="Google Shape;142;p3">
            <a:extLst>
              <a:ext uri="{FF2B5EF4-FFF2-40B4-BE49-F238E27FC236}">
                <a16:creationId xmlns:a16="http://schemas.microsoft.com/office/drawing/2014/main" id="{5EC28F7D-9F04-4644-96FA-8F81E019B5C6}"/>
              </a:ext>
            </a:extLst>
          </p:cNvPr>
          <p:cNvPicPr preferRelativeResize="0"/>
          <p:nvPr/>
        </p:nvPicPr>
        <p:blipFill rotWithShape="1">
          <a:blip r:embed="rId4">
            <a:alphaModFix/>
          </a:blip>
          <a:srcRect/>
          <a:stretch/>
        </p:blipFill>
        <p:spPr>
          <a:xfrm>
            <a:off x="10314333" y="0"/>
            <a:ext cx="1877667" cy="217067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6"/>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200"/>
              <a:buFont typeface="Candara"/>
              <a:buNone/>
            </a:pPr>
            <a:br>
              <a:rPr lang="nl-BE" dirty="0"/>
            </a:br>
            <a:br>
              <a:rPr lang="nl-BE" dirty="0"/>
            </a:br>
            <a:br>
              <a:rPr lang="nl-BE" dirty="0"/>
            </a:br>
            <a:br>
              <a:rPr lang="nl-BE" dirty="0"/>
            </a:br>
            <a:br>
              <a:rPr lang="nl-BE" dirty="0"/>
            </a:br>
            <a:br>
              <a:rPr lang="nl-BE" dirty="0"/>
            </a:br>
            <a:br>
              <a:rPr lang="nl-BE" dirty="0"/>
            </a:br>
            <a:br>
              <a:rPr lang="nl-BE" dirty="0"/>
            </a:br>
            <a:br>
              <a:rPr lang="nl-BE" dirty="0"/>
            </a:br>
            <a:r>
              <a:rPr lang="nl-BE" dirty="0"/>
              <a:t>Key principles of gamification</a:t>
            </a:r>
            <a:endParaRPr dirty="0"/>
          </a:p>
        </p:txBody>
      </p:sp>
      <p:sp>
        <p:nvSpPr>
          <p:cNvPr id="145" name="Google Shape;145;p6"/>
          <p:cNvSpPr txBox="1">
            <a:spLocks noGrp="1"/>
          </p:cNvSpPr>
          <p:nvPr>
            <p:ph type="body" idx="1"/>
          </p:nvPr>
        </p:nvSpPr>
        <p:spPr>
          <a:xfrm>
            <a:off x="1241462" y="1746575"/>
            <a:ext cx="6593371" cy="336484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000"/>
              <a:buChar char="●"/>
            </a:pPr>
            <a:r>
              <a:rPr lang="nl-BE" sz="2000">
                <a:solidFill>
                  <a:srgbClr val="A5A5A5"/>
                </a:solidFill>
              </a:rPr>
              <a:t>User engagement</a:t>
            </a:r>
            <a:endParaRPr/>
          </a:p>
          <a:p>
            <a:pPr marL="455613" lvl="0" indent="-439738" algn="l" rtl="0">
              <a:lnSpc>
                <a:spcPct val="90000"/>
              </a:lnSpc>
              <a:spcBef>
                <a:spcPts val="2400"/>
              </a:spcBef>
              <a:spcAft>
                <a:spcPts val="0"/>
              </a:spcAft>
              <a:buSzPts val="2000"/>
              <a:buChar char="●"/>
            </a:pPr>
            <a:r>
              <a:rPr lang="nl-BE" sz="2000"/>
              <a:t>Motivation</a:t>
            </a:r>
            <a:endParaRPr/>
          </a:p>
        </p:txBody>
      </p:sp>
      <p:pic>
        <p:nvPicPr>
          <p:cNvPr id="148" name="Google Shape;148;p6" descr="Afbeelding met Graphics, symbool, logo, Lettertype&#10;&#10;Automatisch gegenereerde beschrijving"/>
          <p:cNvPicPr preferRelativeResize="0"/>
          <p:nvPr/>
        </p:nvPicPr>
        <p:blipFill rotWithShape="1">
          <a:blip r:embed="rId3">
            <a:alphaModFix/>
          </a:blip>
          <a:srcRect/>
          <a:stretch/>
        </p:blipFill>
        <p:spPr>
          <a:xfrm>
            <a:off x="4839123" y="2720632"/>
            <a:ext cx="2513754" cy="2520000"/>
          </a:xfrm>
          <a:prstGeom prst="rect">
            <a:avLst/>
          </a:prstGeom>
          <a:noFill/>
          <a:ln>
            <a:noFill/>
          </a:ln>
        </p:spPr>
      </p:pic>
      <p:pic>
        <p:nvPicPr>
          <p:cNvPr id="149" name="Google Shape;149;p6" descr="Afbeelding met Graphics, symbool, Lettertype, logo&#10;&#10;Automatisch gegenereerde beschrijving"/>
          <p:cNvPicPr preferRelativeResize="0"/>
          <p:nvPr/>
        </p:nvPicPr>
        <p:blipFill rotWithShape="1">
          <a:blip r:embed="rId4">
            <a:alphaModFix/>
          </a:blip>
          <a:srcRect/>
          <a:stretch/>
        </p:blipFill>
        <p:spPr>
          <a:xfrm>
            <a:off x="681255" y="1691154"/>
            <a:ext cx="461358" cy="432000"/>
          </a:xfrm>
          <a:prstGeom prst="rect">
            <a:avLst/>
          </a:prstGeom>
          <a:noFill/>
          <a:ln>
            <a:noFill/>
          </a:ln>
        </p:spPr>
      </p:pic>
      <p:pic>
        <p:nvPicPr>
          <p:cNvPr id="8" name="Google Shape;142;p3">
            <a:extLst>
              <a:ext uri="{FF2B5EF4-FFF2-40B4-BE49-F238E27FC236}">
                <a16:creationId xmlns:a16="http://schemas.microsoft.com/office/drawing/2014/main" id="{19ADEC17-A164-E04D-ADA9-66504B1C602D}"/>
              </a:ext>
            </a:extLst>
          </p:cNvPr>
          <p:cNvPicPr preferRelativeResize="0"/>
          <p:nvPr/>
        </p:nvPicPr>
        <p:blipFill rotWithShape="1">
          <a:blip r:embed="rId5">
            <a:alphaModFix/>
          </a:blip>
          <a:srcRect/>
          <a:stretch/>
        </p:blipFill>
        <p:spPr>
          <a:xfrm>
            <a:off x="10314333" y="0"/>
            <a:ext cx="1877667" cy="217067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7"/>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200"/>
              <a:buFont typeface="Candara"/>
              <a:buNone/>
            </a:pPr>
            <a:br>
              <a:rPr lang="nl-BE" dirty="0"/>
            </a:br>
            <a:br>
              <a:rPr lang="nl-BE" dirty="0"/>
            </a:br>
            <a:br>
              <a:rPr lang="nl-BE" dirty="0"/>
            </a:br>
            <a:br>
              <a:rPr lang="nl-BE" dirty="0"/>
            </a:br>
            <a:br>
              <a:rPr lang="nl-BE" dirty="0"/>
            </a:br>
            <a:br>
              <a:rPr lang="nl-BE" dirty="0"/>
            </a:br>
            <a:br>
              <a:rPr lang="nl-BE" dirty="0"/>
            </a:br>
            <a:r>
              <a:rPr lang="nl-BE" dirty="0"/>
              <a:t>Key principles of gamification</a:t>
            </a:r>
            <a:endParaRPr dirty="0"/>
          </a:p>
        </p:txBody>
      </p:sp>
      <p:pic>
        <p:nvPicPr>
          <p:cNvPr id="158" name="Google Shape;158;p7" descr="Afbeelding met symbool, logo, clipart, Graphics&#10;&#10;Automatisch gegenereerde beschrijving"/>
          <p:cNvPicPr preferRelativeResize="0"/>
          <p:nvPr/>
        </p:nvPicPr>
        <p:blipFill rotWithShape="1">
          <a:blip r:embed="rId3">
            <a:alphaModFix/>
          </a:blip>
          <a:srcRect/>
          <a:stretch/>
        </p:blipFill>
        <p:spPr>
          <a:xfrm>
            <a:off x="5044482" y="2841864"/>
            <a:ext cx="2103035" cy="2520000"/>
          </a:xfrm>
          <a:prstGeom prst="rect">
            <a:avLst/>
          </a:prstGeom>
          <a:noFill/>
          <a:ln>
            <a:noFill/>
          </a:ln>
        </p:spPr>
      </p:pic>
      <p:sp>
        <p:nvSpPr>
          <p:cNvPr id="159" name="Google Shape;159;p7"/>
          <p:cNvSpPr txBox="1">
            <a:spLocks noGrp="1"/>
          </p:cNvSpPr>
          <p:nvPr>
            <p:ph type="body" idx="1"/>
          </p:nvPr>
        </p:nvSpPr>
        <p:spPr>
          <a:xfrm>
            <a:off x="1241462" y="1746575"/>
            <a:ext cx="6593371" cy="336484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000"/>
              <a:buChar char="●"/>
            </a:pPr>
            <a:r>
              <a:rPr lang="nl-BE" sz="2000">
                <a:solidFill>
                  <a:srgbClr val="A5A5A5"/>
                </a:solidFill>
              </a:rPr>
              <a:t>User engagement</a:t>
            </a:r>
            <a:endParaRPr/>
          </a:p>
          <a:p>
            <a:pPr marL="455613" lvl="0" indent="-439738" algn="l" rtl="0">
              <a:lnSpc>
                <a:spcPct val="90000"/>
              </a:lnSpc>
              <a:spcBef>
                <a:spcPts val="2400"/>
              </a:spcBef>
              <a:spcAft>
                <a:spcPts val="0"/>
              </a:spcAft>
              <a:buSzPts val="2000"/>
              <a:buChar char="●"/>
            </a:pPr>
            <a:r>
              <a:rPr lang="nl-BE" sz="2000">
                <a:solidFill>
                  <a:srgbClr val="A5A5A5"/>
                </a:solidFill>
              </a:rPr>
              <a:t>Motivation</a:t>
            </a:r>
            <a:endParaRPr/>
          </a:p>
          <a:p>
            <a:pPr marL="455613" lvl="0" indent="-439738" algn="l" rtl="0">
              <a:lnSpc>
                <a:spcPct val="90000"/>
              </a:lnSpc>
              <a:spcBef>
                <a:spcPts val="2400"/>
              </a:spcBef>
              <a:spcAft>
                <a:spcPts val="0"/>
              </a:spcAft>
              <a:buSzPts val="2000"/>
              <a:buChar char="●"/>
            </a:pPr>
            <a:r>
              <a:rPr lang="nl-BE" sz="2000"/>
              <a:t>Reward</a:t>
            </a:r>
            <a:endParaRPr/>
          </a:p>
        </p:txBody>
      </p:sp>
      <p:pic>
        <p:nvPicPr>
          <p:cNvPr id="160" name="Google Shape;160;p7" descr="Afbeelding met Graphics, symbool, Lettertype, logo&#10;&#10;Automatisch gegenereerde beschrijving"/>
          <p:cNvPicPr preferRelativeResize="0"/>
          <p:nvPr/>
        </p:nvPicPr>
        <p:blipFill rotWithShape="1">
          <a:blip r:embed="rId4">
            <a:alphaModFix/>
          </a:blip>
          <a:srcRect/>
          <a:stretch/>
        </p:blipFill>
        <p:spPr>
          <a:xfrm>
            <a:off x="681255" y="1691154"/>
            <a:ext cx="461358" cy="432000"/>
          </a:xfrm>
          <a:prstGeom prst="rect">
            <a:avLst/>
          </a:prstGeom>
          <a:noFill/>
          <a:ln>
            <a:noFill/>
          </a:ln>
        </p:spPr>
      </p:pic>
      <p:pic>
        <p:nvPicPr>
          <p:cNvPr id="161" name="Google Shape;161;p7" descr="Afbeelding met Graphics, symbool, logo, Lettertype&#10;&#10;Automatisch gegenereerde beschrijving"/>
          <p:cNvPicPr preferRelativeResize="0"/>
          <p:nvPr/>
        </p:nvPicPr>
        <p:blipFill rotWithShape="1">
          <a:blip r:embed="rId5">
            <a:alphaModFix/>
          </a:blip>
          <a:srcRect/>
          <a:stretch/>
        </p:blipFill>
        <p:spPr>
          <a:xfrm>
            <a:off x="681255" y="2259971"/>
            <a:ext cx="466837" cy="468000"/>
          </a:xfrm>
          <a:prstGeom prst="rect">
            <a:avLst/>
          </a:prstGeom>
          <a:noFill/>
          <a:ln>
            <a:noFill/>
          </a:ln>
        </p:spPr>
      </p:pic>
      <p:pic>
        <p:nvPicPr>
          <p:cNvPr id="9" name="Google Shape;142;p3">
            <a:extLst>
              <a:ext uri="{FF2B5EF4-FFF2-40B4-BE49-F238E27FC236}">
                <a16:creationId xmlns:a16="http://schemas.microsoft.com/office/drawing/2014/main" id="{DB8EE036-C6AD-9542-9A8C-6CA6E47D9CD4}"/>
              </a:ext>
            </a:extLst>
          </p:cNvPr>
          <p:cNvPicPr preferRelativeResize="0"/>
          <p:nvPr/>
        </p:nvPicPr>
        <p:blipFill rotWithShape="1">
          <a:blip r:embed="rId6">
            <a:alphaModFix/>
          </a:blip>
          <a:srcRect/>
          <a:stretch/>
        </p:blipFill>
        <p:spPr>
          <a:xfrm>
            <a:off x="10314333" y="0"/>
            <a:ext cx="1877667" cy="21706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8"/>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200"/>
              <a:buFont typeface="Candara"/>
              <a:buNone/>
            </a:pPr>
            <a:br>
              <a:rPr lang="nl-BE" dirty="0"/>
            </a:br>
            <a:br>
              <a:rPr lang="nl-BE" dirty="0"/>
            </a:br>
            <a:br>
              <a:rPr lang="nl-BE" dirty="0"/>
            </a:br>
            <a:br>
              <a:rPr lang="nl-BE" dirty="0"/>
            </a:br>
            <a:br>
              <a:rPr lang="nl-BE" dirty="0"/>
            </a:br>
            <a:r>
              <a:rPr lang="nl-BE" dirty="0"/>
              <a:t>Key principles of gamification</a:t>
            </a:r>
            <a:endParaRPr dirty="0"/>
          </a:p>
        </p:txBody>
      </p:sp>
      <p:pic>
        <p:nvPicPr>
          <p:cNvPr id="170" name="Google Shape;170;p8" descr="Afbeelding met symbool, Graphics, Lettertype, logo&#10;&#10;Automatisch gegenereerde beschrijving"/>
          <p:cNvPicPr preferRelativeResize="0"/>
          <p:nvPr/>
        </p:nvPicPr>
        <p:blipFill rotWithShape="1">
          <a:blip r:embed="rId3">
            <a:alphaModFix/>
          </a:blip>
          <a:srcRect/>
          <a:stretch/>
        </p:blipFill>
        <p:spPr>
          <a:xfrm>
            <a:off x="5057427" y="2839090"/>
            <a:ext cx="2077145" cy="2520000"/>
          </a:xfrm>
          <a:prstGeom prst="rect">
            <a:avLst/>
          </a:prstGeom>
          <a:noFill/>
          <a:ln>
            <a:noFill/>
          </a:ln>
        </p:spPr>
      </p:pic>
      <p:sp>
        <p:nvSpPr>
          <p:cNvPr id="171" name="Google Shape;171;p8"/>
          <p:cNvSpPr txBox="1">
            <a:spLocks noGrp="1"/>
          </p:cNvSpPr>
          <p:nvPr>
            <p:ph type="body" idx="1"/>
          </p:nvPr>
        </p:nvSpPr>
        <p:spPr>
          <a:xfrm>
            <a:off x="1241462" y="1746575"/>
            <a:ext cx="6593371" cy="336484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000"/>
              <a:buChar char="●"/>
            </a:pPr>
            <a:r>
              <a:rPr lang="nl-BE" sz="2000">
                <a:solidFill>
                  <a:srgbClr val="A5A5A5"/>
                </a:solidFill>
              </a:rPr>
              <a:t>User engagement</a:t>
            </a:r>
            <a:endParaRPr/>
          </a:p>
          <a:p>
            <a:pPr marL="455613" lvl="0" indent="-439738" algn="l" rtl="0">
              <a:lnSpc>
                <a:spcPct val="90000"/>
              </a:lnSpc>
              <a:spcBef>
                <a:spcPts val="2400"/>
              </a:spcBef>
              <a:spcAft>
                <a:spcPts val="0"/>
              </a:spcAft>
              <a:buSzPts val="2000"/>
              <a:buChar char="●"/>
            </a:pPr>
            <a:r>
              <a:rPr lang="nl-BE" sz="2000">
                <a:solidFill>
                  <a:srgbClr val="A5A5A5"/>
                </a:solidFill>
              </a:rPr>
              <a:t>Motivation</a:t>
            </a:r>
            <a:endParaRPr/>
          </a:p>
          <a:p>
            <a:pPr marL="455613" lvl="0" indent="-439738" algn="l" rtl="0">
              <a:lnSpc>
                <a:spcPct val="90000"/>
              </a:lnSpc>
              <a:spcBef>
                <a:spcPts val="2400"/>
              </a:spcBef>
              <a:spcAft>
                <a:spcPts val="0"/>
              </a:spcAft>
              <a:buSzPts val="2000"/>
              <a:buChar char="●"/>
            </a:pPr>
            <a:r>
              <a:rPr lang="nl-BE" sz="2000">
                <a:solidFill>
                  <a:srgbClr val="A5A5A5"/>
                </a:solidFill>
              </a:rPr>
              <a:t>Reward</a:t>
            </a:r>
            <a:endParaRPr/>
          </a:p>
          <a:p>
            <a:pPr marL="455613" lvl="0" indent="-439738" algn="l" rtl="0">
              <a:lnSpc>
                <a:spcPct val="90000"/>
              </a:lnSpc>
              <a:spcBef>
                <a:spcPts val="2400"/>
              </a:spcBef>
              <a:spcAft>
                <a:spcPts val="0"/>
              </a:spcAft>
              <a:buSzPts val="2000"/>
              <a:buChar char="●"/>
            </a:pPr>
            <a:r>
              <a:rPr lang="nl-BE" sz="2000"/>
              <a:t>Achievement</a:t>
            </a:r>
            <a:endParaRPr/>
          </a:p>
        </p:txBody>
      </p:sp>
      <p:pic>
        <p:nvPicPr>
          <p:cNvPr id="172" name="Google Shape;172;p8" descr="Afbeelding met Graphics, symbool, Lettertype, logo&#10;&#10;Automatisch gegenereerde beschrijving"/>
          <p:cNvPicPr preferRelativeResize="0"/>
          <p:nvPr/>
        </p:nvPicPr>
        <p:blipFill rotWithShape="1">
          <a:blip r:embed="rId4">
            <a:alphaModFix/>
          </a:blip>
          <a:srcRect/>
          <a:stretch/>
        </p:blipFill>
        <p:spPr>
          <a:xfrm>
            <a:off x="681255" y="1691154"/>
            <a:ext cx="461358" cy="432000"/>
          </a:xfrm>
          <a:prstGeom prst="rect">
            <a:avLst/>
          </a:prstGeom>
          <a:noFill/>
          <a:ln>
            <a:noFill/>
          </a:ln>
        </p:spPr>
      </p:pic>
      <p:pic>
        <p:nvPicPr>
          <p:cNvPr id="173" name="Google Shape;173;p8" descr="Afbeelding met Graphics, symbool, logo, Lettertype&#10;&#10;Automatisch gegenereerde beschrijving"/>
          <p:cNvPicPr preferRelativeResize="0"/>
          <p:nvPr/>
        </p:nvPicPr>
        <p:blipFill rotWithShape="1">
          <a:blip r:embed="rId5">
            <a:alphaModFix/>
          </a:blip>
          <a:srcRect/>
          <a:stretch/>
        </p:blipFill>
        <p:spPr>
          <a:xfrm>
            <a:off x="681255" y="2259971"/>
            <a:ext cx="466837" cy="468000"/>
          </a:xfrm>
          <a:prstGeom prst="rect">
            <a:avLst/>
          </a:prstGeom>
          <a:noFill/>
          <a:ln>
            <a:noFill/>
          </a:ln>
        </p:spPr>
      </p:pic>
      <p:pic>
        <p:nvPicPr>
          <p:cNvPr id="174" name="Google Shape;174;p8" descr="Afbeelding met symbool, logo, clipart, Graphics&#10;&#10;Automatisch gegenereerde beschrijving"/>
          <p:cNvPicPr preferRelativeResize="0"/>
          <p:nvPr/>
        </p:nvPicPr>
        <p:blipFill rotWithShape="1">
          <a:blip r:embed="rId6">
            <a:alphaModFix/>
          </a:blip>
          <a:srcRect/>
          <a:stretch/>
        </p:blipFill>
        <p:spPr>
          <a:xfrm>
            <a:off x="716651" y="2839090"/>
            <a:ext cx="390566" cy="468000"/>
          </a:xfrm>
          <a:prstGeom prst="rect">
            <a:avLst/>
          </a:prstGeom>
          <a:noFill/>
          <a:ln>
            <a:noFill/>
          </a:ln>
        </p:spPr>
      </p:pic>
      <p:pic>
        <p:nvPicPr>
          <p:cNvPr id="10" name="Google Shape;142;p3">
            <a:extLst>
              <a:ext uri="{FF2B5EF4-FFF2-40B4-BE49-F238E27FC236}">
                <a16:creationId xmlns:a16="http://schemas.microsoft.com/office/drawing/2014/main" id="{2A02DB0B-BF08-124F-9961-B74E3EE7352D}"/>
              </a:ext>
            </a:extLst>
          </p:cNvPr>
          <p:cNvPicPr preferRelativeResize="0"/>
          <p:nvPr/>
        </p:nvPicPr>
        <p:blipFill rotWithShape="1">
          <a:blip r:embed="rId7">
            <a:alphaModFix/>
          </a:blip>
          <a:srcRect/>
          <a:stretch/>
        </p:blipFill>
        <p:spPr>
          <a:xfrm>
            <a:off x="10314333" y="0"/>
            <a:ext cx="1877667" cy="217067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9"/>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200"/>
              <a:buFont typeface="Candara"/>
              <a:buNone/>
            </a:pPr>
            <a:br>
              <a:rPr lang="nl-BE" dirty="0"/>
            </a:br>
            <a:br>
              <a:rPr lang="nl-BE" dirty="0"/>
            </a:br>
            <a:br>
              <a:rPr lang="nl-BE" dirty="0"/>
            </a:br>
            <a:br>
              <a:rPr lang="nl-BE" dirty="0"/>
            </a:br>
            <a:br>
              <a:rPr lang="nl-BE" dirty="0"/>
            </a:br>
            <a:br>
              <a:rPr lang="nl-BE" dirty="0"/>
            </a:br>
            <a:r>
              <a:rPr lang="nl-BE" dirty="0"/>
              <a:t>Key principles of gamification</a:t>
            </a:r>
            <a:endParaRPr dirty="0"/>
          </a:p>
        </p:txBody>
      </p:sp>
      <p:pic>
        <p:nvPicPr>
          <p:cNvPr id="183" name="Google Shape;183;p9" descr="Afbeelding met tekst, Graphics, Lettertype, symbool&#10;&#10;Automatisch gegenereerde beschrijving"/>
          <p:cNvPicPr preferRelativeResize="0"/>
          <p:nvPr/>
        </p:nvPicPr>
        <p:blipFill rotWithShape="1">
          <a:blip r:embed="rId3">
            <a:alphaModFix/>
          </a:blip>
          <a:srcRect/>
          <a:stretch/>
        </p:blipFill>
        <p:spPr>
          <a:xfrm>
            <a:off x="4794848" y="2679336"/>
            <a:ext cx="2602303" cy="2520000"/>
          </a:xfrm>
          <a:prstGeom prst="rect">
            <a:avLst/>
          </a:prstGeom>
          <a:noFill/>
          <a:ln>
            <a:noFill/>
          </a:ln>
        </p:spPr>
      </p:pic>
      <p:sp>
        <p:nvSpPr>
          <p:cNvPr id="184" name="Google Shape;184;p9"/>
          <p:cNvSpPr txBox="1">
            <a:spLocks noGrp="1"/>
          </p:cNvSpPr>
          <p:nvPr>
            <p:ph type="body" idx="1"/>
          </p:nvPr>
        </p:nvSpPr>
        <p:spPr>
          <a:xfrm>
            <a:off x="1241462" y="1746575"/>
            <a:ext cx="6593371" cy="336484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000"/>
              <a:buChar char="●"/>
            </a:pPr>
            <a:r>
              <a:rPr lang="nl-BE" sz="2000">
                <a:solidFill>
                  <a:srgbClr val="A5A5A5"/>
                </a:solidFill>
              </a:rPr>
              <a:t>User engagement</a:t>
            </a:r>
            <a:endParaRPr/>
          </a:p>
          <a:p>
            <a:pPr marL="455613" lvl="0" indent="-439738" algn="l" rtl="0">
              <a:lnSpc>
                <a:spcPct val="90000"/>
              </a:lnSpc>
              <a:spcBef>
                <a:spcPts val="2400"/>
              </a:spcBef>
              <a:spcAft>
                <a:spcPts val="0"/>
              </a:spcAft>
              <a:buSzPts val="2000"/>
              <a:buChar char="●"/>
            </a:pPr>
            <a:r>
              <a:rPr lang="nl-BE" sz="2000">
                <a:solidFill>
                  <a:srgbClr val="A5A5A5"/>
                </a:solidFill>
              </a:rPr>
              <a:t>Motivation</a:t>
            </a:r>
            <a:endParaRPr/>
          </a:p>
          <a:p>
            <a:pPr marL="455613" lvl="0" indent="-439738" algn="l" rtl="0">
              <a:lnSpc>
                <a:spcPct val="90000"/>
              </a:lnSpc>
              <a:spcBef>
                <a:spcPts val="2400"/>
              </a:spcBef>
              <a:spcAft>
                <a:spcPts val="0"/>
              </a:spcAft>
              <a:buSzPts val="2000"/>
              <a:buChar char="●"/>
            </a:pPr>
            <a:r>
              <a:rPr lang="nl-BE" sz="2000">
                <a:solidFill>
                  <a:srgbClr val="A5A5A5"/>
                </a:solidFill>
              </a:rPr>
              <a:t>Reward</a:t>
            </a:r>
            <a:endParaRPr/>
          </a:p>
          <a:p>
            <a:pPr marL="455613" lvl="0" indent="-439738" algn="l" rtl="0">
              <a:lnSpc>
                <a:spcPct val="90000"/>
              </a:lnSpc>
              <a:spcBef>
                <a:spcPts val="2400"/>
              </a:spcBef>
              <a:spcAft>
                <a:spcPts val="0"/>
              </a:spcAft>
              <a:buSzPts val="2000"/>
              <a:buChar char="●"/>
            </a:pPr>
            <a:r>
              <a:rPr lang="nl-BE" sz="2000">
                <a:solidFill>
                  <a:srgbClr val="A5A5A5"/>
                </a:solidFill>
              </a:rPr>
              <a:t>Achievement</a:t>
            </a:r>
            <a:endParaRPr/>
          </a:p>
          <a:p>
            <a:pPr marL="455613" lvl="0" indent="-439738" algn="l" rtl="0">
              <a:lnSpc>
                <a:spcPct val="90000"/>
              </a:lnSpc>
              <a:spcBef>
                <a:spcPts val="2400"/>
              </a:spcBef>
              <a:spcAft>
                <a:spcPts val="0"/>
              </a:spcAft>
              <a:buSzPts val="2000"/>
              <a:buChar char="●"/>
            </a:pPr>
            <a:r>
              <a:rPr lang="nl-BE" sz="2000"/>
              <a:t>Challenge</a:t>
            </a:r>
            <a:endParaRPr/>
          </a:p>
        </p:txBody>
      </p:sp>
      <p:pic>
        <p:nvPicPr>
          <p:cNvPr id="185" name="Google Shape;185;p9" descr="Afbeelding met Graphics, symbool, Lettertype, logo&#10;&#10;Automatisch gegenereerde beschrijving"/>
          <p:cNvPicPr preferRelativeResize="0"/>
          <p:nvPr/>
        </p:nvPicPr>
        <p:blipFill rotWithShape="1">
          <a:blip r:embed="rId4">
            <a:alphaModFix/>
          </a:blip>
          <a:srcRect/>
          <a:stretch/>
        </p:blipFill>
        <p:spPr>
          <a:xfrm>
            <a:off x="681255" y="1691154"/>
            <a:ext cx="461358" cy="432000"/>
          </a:xfrm>
          <a:prstGeom prst="rect">
            <a:avLst/>
          </a:prstGeom>
          <a:noFill/>
          <a:ln>
            <a:noFill/>
          </a:ln>
        </p:spPr>
      </p:pic>
      <p:pic>
        <p:nvPicPr>
          <p:cNvPr id="186" name="Google Shape;186;p9" descr="Afbeelding met Graphics, symbool, logo, Lettertype&#10;&#10;Automatisch gegenereerde beschrijving"/>
          <p:cNvPicPr preferRelativeResize="0"/>
          <p:nvPr/>
        </p:nvPicPr>
        <p:blipFill rotWithShape="1">
          <a:blip r:embed="rId5">
            <a:alphaModFix/>
          </a:blip>
          <a:srcRect/>
          <a:stretch/>
        </p:blipFill>
        <p:spPr>
          <a:xfrm>
            <a:off x="681255" y="2259971"/>
            <a:ext cx="466837" cy="468000"/>
          </a:xfrm>
          <a:prstGeom prst="rect">
            <a:avLst/>
          </a:prstGeom>
          <a:noFill/>
          <a:ln>
            <a:noFill/>
          </a:ln>
        </p:spPr>
      </p:pic>
      <p:pic>
        <p:nvPicPr>
          <p:cNvPr id="187" name="Google Shape;187;p9" descr="Afbeelding met symbool, logo, clipart, Graphics&#10;&#10;Automatisch gegenereerde beschrijving"/>
          <p:cNvPicPr preferRelativeResize="0"/>
          <p:nvPr/>
        </p:nvPicPr>
        <p:blipFill rotWithShape="1">
          <a:blip r:embed="rId6">
            <a:alphaModFix/>
          </a:blip>
          <a:srcRect/>
          <a:stretch/>
        </p:blipFill>
        <p:spPr>
          <a:xfrm>
            <a:off x="716651" y="2839090"/>
            <a:ext cx="390566" cy="468000"/>
          </a:xfrm>
          <a:prstGeom prst="rect">
            <a:avLst/>
          </a:prstGeom>
          <a:noFill/>
          <a:ln>
            <a:noFill/>
          </a:ln>
        </p:spPr>
      </p:pic>
      <p:pic>
        <p:nvPicPr>
          <p:cNvPr id="188" name="Google Shape;188;p9" descr="Afbeelding met symbool, Graphics, Lettertype, logo&#10;&#10;Automatisch gegenereerde beschrijving"/>
          <p:cNvPicPr preferRelativeResize="0"/>
          <p:nvPr/>
        </p:nvPicPr>
        <p:blipFill rotWithShape="1">
          <a:blip r:embed="rId7">
            <a:alphaModFix/>
          </a:blip>
          <a:srcRect/>
          <a:stretch/>
        </p:blipFill>
        <p:spPr>
          <a:xfrm>
            <a:off x="721461" y="3412952"/>
            <a:ext cx="385756" cy="468000"/>
          </a:xfrm>
          <a:prstGeom prst="rect">
            <a:avLst/>
          </a:prstGeom>
          <a:noFill/>
          <a:ln>
            <a:noFill/>
          </a:ln>
        </p:spPr>
      </p:pic>
      <p:pic>
        <p:nvPicPr>
          <p:cNvPr id="11" name="Google Shape;142;p3">
            <a:extLst>
              <a:ext uri="{FF2B5EF4-FFF2-40B4-BE49-F238E27FC236}">
                <a16:creationId xmlns:a16="http://schemas.microsoft.com/office/drawing/2014/main" id="{41382EB7-0C74-A345-9541-1360E93FE883}"/>
              </a:ext>
            </a:extLst>
          </p:cNvPr>
          <p:cNvPicPr preferRelativeResize="0"/>
          <p:nvPr/>
        </p:nvPicPr>
        <p:blipFill rotWithShape="1">
          <a:blip r:embed="rId8">
            <a:alphaModFix/>
          </a:blip>
          <a:srcRect/>
          <a:stretch/>
        </p:blipFill>
        <p:spPr>
          <a:xfrm>
            <a:off x="10314333" y="0"/>
            <a:ext cx="1877667" cy="217067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10"/>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200"/>
              <a:buFont typeface="Candara"/>
              <a:buNone/>
            </a:pPr>
            <a:br>
              <a:rPr lang="nl-BE" dirty="0"/>
            </a:br>
            <a:br>
              <a:rPr lang="nl-BE" dirty="0"/>
            </a:br>
            <a:br>
              <a:rPr lang="nl-BE" dirty="0"/>
            </a:br>
            <a:br>
              <a:rPr lang="nl-BE" dirty="0"/>
            </a:br>
            <a:br>
              <a:rPr lang="nl-BE" dirty="0"/>
            </a:br>
            <a:br>
              <a:rPr lang="nl-BE" dirty="0"/>
            </a:br>
            <a:r>
              <a:rPr lang="nl-BE" dirty="0"/>
              <a:t>Key principles of gamification</a:t>
            </a:r>
            <a:endParaRPr dirty="0"/>
          </a:p>
        </p:txBody>
      </p:sp>
      <p:pic>
        <p:nvPicPr>
          <p:cNvPr id="197" name="Google Shape;197;p10" descr="Afbeelding met Graphics, logo, symbool, Lettertype&#10;&#10;Automatisch gegenereerde beschrijving"/>
          <p:cNvPicPr preferRelativeResize="0"/>
          <p:nvPr/>
        </p:nvPicPr>
        <p:blipFill rotWithShape="1">
          <a:blip r:embed="rId3">
            <a:alphaModFix/>
          </a:blip>
          <a:srcRect/>
          <a:stretch/>
        </p:blipFill>
        <p:spPr>
          <a:xfrm>
            <a:off x="4158532" y="2722934"/>
            <a:ext cx="3879905" cy="2520000"/>
          </a:xfrm>
          <a:prstGeom prst="rect">
            <a:avLst/>
          </a:prstGeom>
          <a:noFill/>
          <a:ln>
            <a:noFill/>
          </a:ln>
        </p:spPr>
      </p:pic>
      <p:sp>
        <p:nvSpPr>
          <p:cNvPr id="198" name="Google Shape;198;p10"/>
          <p:cNvSpPr txBox="1">
            <a:spLocks noGrp="1"/>
          </p:cNvSpPr>
          <p:nvPr>
            <p:ph type="body" idx="1"/>
          </p:nvPr>
        </p:nvSpPr>
        <p:spPr>
          <a:xfrm>
            <a:off x="1241462" y="1746575"/>
            <a:ext cx="6593371" cy="336484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000"/>
              <a:buChar char="●"/>
            </a:pPr>
            <a:r>
              <a:rPr lang="nl-BE" sz="2000">
                <a:solidFill>
                  <a:srgbClr val="A5A5A5"/>
                </a:solidFill>
              </a:rPr>
              <a:t>User engagement</a:t>
            </a:r>
            <a:endParaRPr/>
          </a:p>
          <a:p>
            <a:pPr marL="455613" lvl="0" indent="-439738" algn="l" rtl="0">
              <a:lnSpc>
                <a:spcPct val="90000"/>
              </a:lnSpc>
              <a:spcBef>
                <a:spcPts val="2400"/>
              </a:spcBef>
              <a:spcAft>
                <a:spcPts val="0"/>
              </a:spcAft>
              <a:buSzPts val="2000"/>
              <a:buChar char="●"/>
            </a:pPr>
            <a:r>
              <a:rPr lang="nl-BE" sz="2000">
                <a:solidFill>
                  <a:srgbClr val="A5A5A5"/>
                </a:solidFill>
              </a:rPr>
              <a:t>Motivation</a:t>
            </a:r>
            <a:endParaRPr/>
          </a:p>
          <a:p>
            <a:pPr marL="455613" lvl="0" indent="-439738" algn="l" rtl="0">
              <a:lnSpc>
                <a:spcPct val="90000"/>
              </a:lnSpc>
              <a:spcBef>
                <a:spcPts val="2400"/>
              </a:spcBef>
              <a:spcAft>
                <a:spcPts val="0"/>
              </a:spcAft>
              <a:buSzPts val="2000"/>
              <a:buChar char="●"/>
            </a:pPr>
            <a:r>
              <a:rPr lang="nl-BE" sz="2000">
                <a:solidFill>
                  <a:srgbClr val="A5A5A5"/>
                </a:solidFill>
              </a:rPr>
              <a:t>Reward</a:t>
            </a:r>
            <a:endParaRPr/>
          </a:p>
          <a:p>
            <a:pPr marL="455613" lvl="0" indent="-439738" algn="l" rtl="0">
              <a:lnSpc>
                <a:spcPct val="90000"/>
              </a:lnSpc>
              <a:spcBef>
                <a:spcPts val="2400"/>
              </a:spcBef>
              <a:spcAft>
                <a:spcPts val="0"/>
              </a:spcAft>
              <a:buSzPts val="2000"/>
              <a:buChar char="●"/>
            </a:pPr>
            <a:r>
              <a:rPr lang="nl-BE" sz="2000">
                <a:solidFill>
                  <a:srgbClr val="A5A5A5"/>
                </a:solidFill>
              </a:rPr>
              <a:t>Achievement</a:t>
            </a:r>
            <a:endParaRPr/>
          </a:p>
          <a:p>
            <a:pPr marL="455613" lvl="0" indent="-439738" algn="l" rtl="0">
              <a:lnSpc>
                <a:spcPct val="90000"/>
              </a:lnSpc>
              <a:spcBef>
                <a:spcPts val="2400"/>
              </a:spcBef>
              <a:spcAft>
                <a:spcPts val="0"/>
              </a:spcAft>
              <a:buSzPts val="2000"/>
              <a:buChar char="●"/>
            </a:pPr>
            <a:r>
              <a:rPr lang="nl-BE" sz="2000">
                <a:solidFill>
                  <a:srgbClr val="A5A5A5"/>
                </a:solidFill>
              </a:rPr>
              <a:t>Challenge</a:t>
            </a:r>
            <a:endParaRPr/>
          </a:p>
          <a:p>
            <a:pPr marL="455613" lvl="0" indent="-439738" algn="l" rtl="0">
              <a:lnSpc>
                <a:spcPct val="90000"/>
              </a:lnSpc>
              <a:spcBef>
                <a:spcPts val="2400"/>
              </a:spcBef>
              <a:spcAft>
                <a:spcPts val="0"/>
              </a:spcAft>
              <a:buSzPts val="2000"/>
              <a:buChar char="●"/>
            </a:pPr>
            <a:r>
              <a:rPr lang="nl-BE" sz="2000"/>
              <a:t>Learning</a:t>
            </a:r>
            <a:endParaRPr/>
          </a:p>
        </p:txBody>
      </p:sp>
      <p:pic>
        <p:nvPicPr>
          <p:cNvPr id="199" name="Google Shape;199;p10" descr="Afbeelding met Graphics, symbool, Lettertype, logo&#10;&#10;Automatisch gegenereerde beschrijving"/>
          <p:cNvPicPr preferRelativeResize="0"/>
          <p:nvPr/>
        </p:nvPicPr>
        <p:blipFill rotWithShape="1">
          <a:blip r:embed="rId4">
            <a:alphaModFix/>
          </a:blip>
          <a:srcRect/>
          <a:stretch/>
        </p:blipFill>
        <p:spPr>
          <a:xfrm>
            <a:off x="681255" y="1691154"/>
            <a:ext cx="461358" cy="432000"/>
          </a:xfrm>
          <a:prstGeom prst="rect">
            <a:avLst/>
          </a:prstGeom>
          <a:noFill/>
          <a:ln>
            <a:noFill/>
          </a:ln>
        </p:spPr>
      </p:pic>
      <p:pic>
        <p:nvPicPr>
          <p:cNvPr id="200" name="Google Shape;200;p10" descr="Afbeelding met Graphics, symbool, logo, Lettertype&#10;&#10;Automatisch gegenereerde beschrijving"/>
          <p:cNvPicPr preferRelativeResize="0"/>
          <p:nvPr/>
        </p:nvPicPr>
        <p:blipFill rotWithShape="1">
          <a:blip r:embed="rId5">
            <a:alphaModFix/>
          </a:blip>
          <a:srcRect/>
          <a:stretch/>
        </p:blipFill>
        <p:spPr>
          <a:xfrm>
            <a:off x="681255" y="2259971"/>
            <a:ext cx="466837" cy="468000"/>
          </a:xfrm>
          <a:prstGeom prst="rect">
            <a:avLst/>
          </a:prstGeom>
          <a:noFill/>
          <a:ln>
            <a:noFill/>
          </a:ln>
        </p:spPr>
      </p:pic>
      <p:pic>
        <p:nvPicPr>
          <p:cNvPr id="201" name="Google Shape;201;p10" descr="Afbeelding met symbool, logo, clipart, Graphics&#10;&#10;Automatisch gegenereerde beschrijving"/>
          <p:cNvPicPr preferRelativeResize="0"/>
          <p:nvPr/>
        </p:nvPicPr>
        <p:blipFill rotWithShape="1">
          <a:blip r:embed="rId6">
            <a:alphaModFix/>
          </a:blip>
          <a:srcRect/>
          <a:stretch/>
        </p:blipFill>
        <p:spPr>
          <a:xfrm>
            <a:off x="716651" y="2839090"/>
            <a:ext cx="390566" cy="468000"/>
          </a:xfrm>
          <a:prstGeom prst="rect">
            <a:avLst/>
          </a:prstGeom>
          <a:noFill/>
          <a:ln>
            <a:noFill/>
          </a:ln>
        </p:spPr>
      </p:pic>
      <p:pic>
        <p:nvPicPr>
          <p:cNvPr id="202" name="Google Shape;202;p10" descr="Afbeelding met symbool, Graphics, Lettertype, logo&#10;&#10;Automatisch gegenereerde beschrijving"/>
          <p:cNvPicPr preferRelativeResize="0"/>
          <p:nvPr/>
        </p:nvPicPr>
        <p:blipFill rotWithShape="1">
          <a:blip r:embed="rId7">
            <a:alphaModFix/>
          </a:blip>
          <a:srcRect/>
          <a:stretch/>
        </p:blipFill>
        <p:spPr>
          <a:xfrm>
            <a:off x="721461" y="3412952"/>
            <a:ext cx="385756" cy="468000"/>
          </a:xfrm>
          <a:prstGeom prst="rect">
            <a:avLst/>
          </a:prstGeom>
          <a:noFill/>
          <a:ln>
            <a:noFill/>
          </a:ln>
        </p:spPr>
      </p:pic>
      <p:pic>
        <p:nvPicPr>
          <p:cNvPr id="203" name="Google Shape;203;p10" descr="Afbeelding met tekst, Graphics, Lettertype, symbool&#10;&#10;Automatisch gegenereerde beschrijving"/>
          <p:cNvPicPr preferRelativeResize="0"/>
          <p:nvPr/>
        </p:nvPicPr>
        <p:blipFill rotWithShape="1">
          <a:blip r:embed="rId8">
            <a:alphaModFix/>
          </a:blip>
          <a:srcRect/>
          <a:stretch/>
        </p:blipFill>
        <p:spPr>
          <a:xfrm>
            <a:off x="716651" y="3982934"/>
            <a:ext cx="371755" cy="360000"/>
          </a:xfrm>
          <a:prstGeom prst="rect">
            <a:avLst/>
          </a:prstGeom>
          <a:noFill/>
          <a:ln>
            <a:noFill/>
          </a:ln>
        </p:spPr>
      </p:pic>
      <p:pic>
        <p:nvPicPr>
          <p:cNvPr id="12" name="Google Shape;142;p3">
            <a:extLst>
              <a:ext uri="{FF2B5EF4-FFF2-40B4-BE49-F238E27FC236}">
                <a16:creationId xmlns:a16="http://schemas.microsoft.com/office/drawing/2014/main" id="{F1D1671D-B953-9845-8D13-2DDCD2E37340}"/>
              </a:ext>
            </a:extLst>
          </p:cNvPr>
          <p:cNvPicPr preferRelativeResize="0"/>
          <p:nvPr/>
        </p:nvPicPr>
        <p:blipFill rotWithShape="1">
          <a:blip r:embed="rId9">
            <a:alphaModFix/>
          </a:blip>
          <a:srcRect/>
          <a:stretch/>
        </p:blipFill>
        <p:spPr>
          <a:xfrm>
            <a:off x="10314333" y="0"/>
            <a:ext cx="1877667" cy="2170671"/>
          </a:xfrm>
          <a:prstGeom prst="rect">
            <a:avLst/>
          </a:prstGeom>
          <a:noFill/>
          <a:ln>
            <a:noFill/>
          </a:ln>
        </p:spPr>
      </p:pic>
    </p:spTree>
  </p:cSld>
  <p:clrMapOvr>
    <a:masterClrMapping/>
  </p:clrMapOvr>
</p:sld>
</file>

<file path=ppt/theme/theme1.xml><?xml version="1.0" encoding="utf-8"?>
<a:theme xmlns:a="http://schemas.openxmlformats.org/drawingml/2006/main" name="Kantoorthema">
  <a:themeElements>
    <a:clrScheme name="GATE">
      <a:dk1>
        <a:srgbClr val="000000"/>
      </a:dk1>
      <a:lt1>
        <a:srgbClr val="FFFFFF"/>
      </a:lt1>
      <a:dk2>
        <a:srgbClr val="44546A"/>
      </a:dk2>
      <a:lt2>
        <a:srgbClr val="E7E6E6"/>
      </a:lt2>
      <a:accent1>
        <a:srgbClr val="D9F0F5"/>
      </a:accent1>
      <a:accent2>
        <a:srgbClr val="E2EEC2"/>
      </a:accent2>
      <a:accent3>
        <a:srgbClr val="FFFEFF"/>
      </a:accent3>
      <a:accent4>
        <a:srgbClr val="D01F26"/>
      </a:accent4>
      <a:accent5>
        <a:srgbClr val="243777"/>
      </a:accent5>
      <a:accent6>
        <a:srgbClr val="F7941C"/>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1582</Words>
  <Application>Microsoft Macintosh PowerPoint</Application>
  <PresentationFormat>Widescreen</PresentationFormat>
  <Paragraphs>135</Paragraphs>
  <Slides>21</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Calibri</vt:lpstr>
      <vt:lpstr>Arial</vt:lpstr>
      <vt:lpstr>Century Gothic</vt:lpstr>
      <vt:lpstr>Open Sans</vt:lpstr>
      <vt:lpstr>Candara</vt:lpstr>
      <vt:lpstr>Kantoorthema</vt:lpstr>
      <vt:lpstr>PowerPoint Presentation</vt:lpstr>
      <vt:lpstr>Definition</vt:lpstr>
      <vt:lpstr>Key principles of gamification</vt:lpstr>
      <vt:lpstr>          Key principles of gamification</vt:lpstr>
      <vt:lpstr>         Key principles of gamification</vt:lpstr>
      <vt:lpstr>       Key principles of gamification</vt:lpstr>
      <vt:lpstr>     Key principles of gamification</vt:lpstr>
      <vt:lpstr>      Key principles of gamification</vt:lpstr>
      <vt:lpstr>      Key principles of gamification</vt:lpstr>
      <vt:lpstr>      Key principles of gamification</vt:lpstr>
      <vt:lpstr>Advantages of gamification</vt:lpstr>
      <vt:lpstr>           Advantages of gamification</vt:lpstr>
      <vt:lpstr>Advantages of gamification</vt:lpstr>
      <vt:lpstr>Advantages of gamification</vt:lpstr>
      <vt:lpstr>Advantages of gamification</vt:lpstr>
      <vt:lpstr>Advantages of gamification</vt:lpstr>
      <vt:lpstr>Examples</vt:lpstr>
      <vt:lpstr>Examples</vt:lpstr>
      <vt:lpstr>Examples</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Way to Gamify your Teaching</dc:title>
  <dc:creator>Andy Veltjen</dc:creator>
  <cp:lastModifiedBy>Özlem Kaplan</cp:lastModifiedBy>
  <cp:revision>3</cp:revision>
  <dcterms:created xsi:type="dcterms:W3CDTF">2023-03-21T10:15:44Z</dcterms:created>
  <dcterms:modified xsi:type="dcterms:W3CDTF">2025-01-02T14:27:51Z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0x0101009C7A0B9ACEFFD040A71642847CD01620</vt:lpwstr>
  </property>
  <property fmtid="{D5CDD505-2E9C-101B-9397-08002B2CF9AE}" pid="3" name="MediaServiceImageTags">
    <vt:lpwstr/>
  </property>
</Properties>
</file>